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3"/>
    <p:sldId id="257" r:id="rId4"/>
    <p:sldId id="258" r:id="rId5"/>
    <p:sldId id="300" r:id="rId6"/>
    <p:sldId id="301" r:id="rId7"/>
    <p:sldId id="324" r:id="rId8"/>
    <p:sldId id="325" r:id="rId9"/>
    <p:sldId id="326" r:id="rId10"/>
    <p:sldId id="327" r:id="rId11"/>
    <p:sldId id="328" r:id="rId12"/>
    <p:sldId id="329" r:id="rId13"/>
    <p:sldId id="330" r:id="rId14"/>
    <p:sldId id="331" r:id="rId15"/>
    <p:sldId id="332" r:id="rId16"/>
    <p:sldId id="333" r:id="rId17"/>
    <p:sldId id="335" r:id="rId18"/>
    <p:sldId id="336" r:id="rId19"/>
    <p:sldId id="337" r:id="rId20"/>
    <p:sldId id="280"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6172"/>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88" autoAdjust="0"/>
    <p:restoredTop sz="94660"/>
  </p:normalViewPr>
  <p:slideViewPr>
    <p:cSldViewPr snapToGrid="0" showGuides="1">
      <p:cViewPr>
        <p:scale>
          <a:sx n="50" d="100"/>
          <a:sy n="50" d="100"/>
        </p:scale>
        <p:origin x="2054" y="662"/>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53C869-94EF-4B39-A9D6-46BC97C2DD4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D0B4E5-7329-4F99-8BED-112F235DA3E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12" name="组合 11"/>
          <p:cNvGrpSpPr/>
          <p:nvPr userDrawn="1"/>
        </p:nvGrpSpPr>
        <p:grpSpPr>
          <a:xfrm>
            <a:off x="-896497" y="-680014"/>
            <a:ext cx="13303640" cy="7975795"/>
            <a:chOff x="-896497" y="-680014"/>
            <a:chExt cx="13303640" cy="7975795"/>
          </a:xfrm>
        </p:grpSpPr>
        <p:pic>
          <p:nvPicPr>
            <p:cNvPr id="13" name="图片 12"/>
            <p:cNvPicPr>
              <a:picLocks noChangeAspect="1"/>
            </p:cNvPicPr>
            <p:nvPr/>
          </p:nvPicPr>
          <p:blipFill rotWithShape="1">
            <a:blip r:embed="rId2">
              <a:clrChange>
                <a:clrFrom>
                  <a:srgbClr val="FCFCFC"/>
                </a:clrFrom>
                <a:clrTo>
                  <a:srgbClr val="FCFCFC">
                    <a:alpha val="0"/>
                  </a:srgbClr>
                </a:clrTo>
              </a:clrChange>
              <a:extLst>
                <a:ext uri="{28A0092B-C50C-407E-A947-70E740481C1C}">
                  <a14:useLocalDpi xmlns:a14="http://schemas.microsoft.com/office/drawing/2010/main" val="0"/>
                </a:ext>
              </a:extLst>
            </a:blip>
            <a:srcRect t="56709"/>
            <a:stretch>
              <a:fillRect/>
            </a:stretch>
          </p:blipFill>
          <p:spPr>
            <a:xfrm>
              <a:off x="8260421" y="5591283"/>
              <a:ext cx="4146722" cy="1704498"/>
            </a:xfrm>
            <a:prstGeom prst="rect">
              <a:avLst/>
            </a:prstGeom>
          </p:spPr>
        </p:pic>
        <p:pic>
          <p:nvPicPr>
            <p:cNvPr id="14" name="图片 13"/>
            <p:cNvPicPr>
              <a:picLocks noChangeAspect="1"/>
            </p:cNvPicPr>
            <p:nvPr/>
          </p:nvPicPr>
          <p:blipFill rotWithShape="1">
            <a:blip r:embed="rId2">
              <a:clrChange>
                <a:clrFrom>
                  <a:srgbClr val="FCFCFC"/>
                </a:clrFrom>
                <a:clrTo>
                  <a:srgbClr val="FCFCFC">
                    <a:alpha val="0"/>
                  </a:srgbClr>
                </a:clrTo>
              </a:clrChange>
              <a:extLst>
                <a:ext uri="{28A0092B-C50C-407E-A947-70E740481C1C}">
                  <a14:useLocalDpi xmlns:a14="http://schemas.microsoft.com/office/drawing/2010/main" val="0"/>
                </a:ext>
              </a:extLst>
            </a:blip>
            <a:srcRect b="58144"/>
            <a:stretch>
              <a:fillRect/>
            </a:stretch>
          </p:blipFill>
          <p:spPr>
            <a:xfrm>
              <a:off x="-896497" y="-680014"/>
              <a:ext cx="5081673" cy="2019588"/>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323" y="344394"/>
              <a:ext cx="11307354" cy="6169212"/>
            </a:xfrm>
            <a:prstGeom prst="rect">
              <a:avLst/>
            </a:prstGeom>
          </p:spPr>
        </p:pic>
        <p:pic>
          <p:nvPicPr>
            <p:cNvPr id="16" name="图片 15"/>
            <p:cNvPicPr>
              <a:picLocks noChangeAspect="1"/>
            </p:cNvPicPr>
            <p:nvPr/>
          </p:nvPicPr>
          <p:blipFill rotWithShape="1">
            <a:blip r:embed="rId4">
              <a:extLst>
                <a:ext uri="{28A0092B-C50C-407E-A947-70E740481C1C}">
                  <a14:useLocalDpi xmlns:a14="http://schemas.microsoft.com/office/drawing/2010/main" val="0"/>
                </a:ext>
              </a:extLst>
            </a:blip>
            <a:srcRect r="56373"/>
            <a:stretch>
              <a:fillRect/>
            </a:stretch>
          </p:blipFill>
          <p:spPr>
            <a:xfrm>
              <a:off x="-215143" y="-283193"/>
              <a:ext cx="1497582" cy="2371021"/>
            </a:xfrm>
            <a:prstGeom prst="rect">
              <a:avLst/>
            </a:prstGeom>
          </p:spPr>
        </p:pic>
        <p:pic>
          <p:nvPicPr>
            <p:cNvPr id="17" name="图片 16"/>
            <p:cNvPicPr>
              <a:picLocks noChangeAspect="1"/>
            </p:cNvPicPr>
            <p:nvPr/>
          </p:nvPicPr>
          <p:blipFill rotWithShape="1">
            <a:blip r:embed="rId4">
              <a:extLst>
                <a:ext uri="{28A0092B-C50C-407E-A947-70E740481C1C}">
                  <a14:useLocalDpi xmlns:a14="http://schemas.microsoft.com/office/drawing/2010/main" val="0"/>
                </a:ext>
              </a:extLst>
            </a:blip>
            <a:srcRect l="60745" t="15499" r="5798"/>
            <a:stretch>
              <a:fillRect/>
            </a:stretch>
          </p:blipFill>
          <p:spPr>
            <a:xfrm>
              <a:off x="10888231" y="4594482"/>
              <a:ext cx="1399958" cy="2442204"/>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333564D-40C6-4378-B8C7-9B908446760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5C11A2F-8BCC-456D-9C32-1D5EF7B0ED50}" type="slidenum">
              <a:rPr lang="zh-CN" altLang="en-US" smtClean="0"/>
            </a:fld>
            <a:endParaRPr lang="zh-CN" altLang="en-US"/>
          </a:p>
        </p:txBody>
      </p:sp>
      <p:grpSp>
        <p:nvGrpSpPr>
          <p:cNvPr id="6" name="组合 5"/>
          <p:cNvGrpSpPr/>
          <p:nvPr userDrawn="1"/>
        </p:nvGrpSpPr>
        <p:grpSpPr>
          <a:xfrm>
            <a:off x="-896497" y="-680014"/>
            <a:ext cx="13303640" cy="7975795"/>
            <a:chOff x="-896497" y="-680014"/>
            <a:chExt cx="13303640" cy="7975795"/>
          </a:xfrm>
        </p:grpSpPr>
        <p:pic>
          <p:nvPicPr>
            <p:cNvPr id="7" name="图片 6"/>
            <p:cNvPicPr>
              <a:picLocks noChangeAspect="1"/>
            </p:cNvPicPr>
            <p:nvPr/>
          </p:nvPicPr>
          <p:blipFill rotWithShape="1">
            <a:blip r:embed="rId2">
              <a:clrChange>
                <a:clrFrom>
                  <a:srgbClr val="FCFCFC"/>
                </a:clrFrom>
                <a:clrTo>
                  <a:srgbClr val="FCFCFC">
                    <a:alpha val="0"/>
                  </a:srgbClr>
                </a:clrTo>
              </a:clrChange>
              <a:extLst>
                <a:ext uri="{28A0092B-C50C-407E-A947-70E740481C1C}">
                  <a14:useLocalDpi xmlns:a14="http://schemas.microsoft.com/office/drawing/2010/main" val="0"/>
                </a:ext>
              </a:extLst>
            </a:blip>
            <a:srcRect t="56709"/>
            <a:stretch>
              <a:fillRect/>
            </a:stretch>
          </p:blipFill>
          <p:spPr>
            <a:xfrm>
              <a:off x="8260421" y="5591283"/>
              <a:ext cx="4146722" cy="1704498"/>
            </a:xfrm>
            <a:prstGeom prst="rect">
              <a:avLst/>
            </a:prstGeom>
          </p:spPr>
        </p:pic>
        <p:pic>
          <p:nvPicPr>
            <p:cNvPr id="8" name="图片 7"/>
            <p:cNvPicPr>
              <a:picLocks noChangeAspect="1"/>
            </p:cNvPicPr>
            <p:nvPr/>
          </p:nvPicPr>
          <p:blipFill rotWithShape="1">
            <a:blip r:embed="rId2">
              <a:clrChange>
                <a:clrFrom>
                  <a:srgbClr val="FCFCFC"/>
                </a:clrFrom>
                <a:clrTo>
                  <a:srgbClr val="FCFCFC">
                    <a:alpha val="0"/>
                  </a:srgbClr>
                </a:clrTo>
              </a:clrChange>
              <a:extLst>
                <a:ext uri="{28A0092B-C50C-407E-A947-70E740481C1C}">
                  <a14:useLocalDpi xmlns:a14="http://schemas.microsoft.com/office/drawing/2010/main" val="0"/>
                </a:ext>
              </a:extLst>
            </a:blip>
            <a:srcRect b="58144"/>
            <a:stretch>
              <a:fillRect/>
            </a:stretch>
          </p:blipFill>
          <p:spPr>
            <a:xfrm>
              <a:off x="-896497" y="-680014"/>
              <a:ext cx="5081673" cy="2019588"/>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323" y="344394"/>
              <a:ext cx="11307354" cy="6169212"/>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r="56373"/>
            <a:stretch>
              <a:fillRect/>
            </a:stretch>
          </p:blipFill>
          <p:spPr>
            <a:xfrm>
              <a:off x="-215143" y="-283193"/>
              <a:ext cx="1497582" cy="2371021"/>
            </a:xfrm>
            <a:prstGeom prst="rect">
              <a:avLst/>
            </a:prstGeom>
          </p:spPr>
        </p:pic>
        <p:pic>
          <p:nvPicPr>
            <p:cNvPr id="11" name="图片 10"/>
            <p:cNvPicPr>
              <a:picLocks noChangeAspect="1"/>
            </p:cNvPicPr>
            <p:nvPr/>
          </p:nvPicPr>
          <p:blipFill rotWithShape="1">
            <a:blip r:embed="rId4">
              <a:extLst>
                <a:ext uri="{28A0092B-C50C-407E-A947-70E740481C1C}">
                  <a14:useLocalDpi xmlns:a14="http://schemas.microsoft.com/office/drawing/2010/main" val="0"/>
                </a:ext>
              </a:extLst>
            </a:blip>
            <a:srcRect l="60745" t="15499" r="5798"/>
            <a:stretch>
              <a:fillRect/>
            </a:stretch>
          </p:blipFill>
          <p:spPr>
            <a:xfrm>
              <a:off x="10888231" y="4594482"/>
              <a:ext cx="1399958" cy="2442204"/>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33564D-40C6-4378-B8C7-9B908446760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C11A2F-8BCC-456D-9C32-1D5EF7B0ED5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media" Target="../media/media1.mp3"/><Relationship Id="rId4" Type="http://schemas.openxmlformats.org/officeDocument/2006/relationships/audio" Target="../media/media1.mp3"/><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8.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1.xml"/><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2.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3.xml"/><Relationship Id="rId2" Type="http://schemas.openxmlformats.org/officeDocument/2006/relationships/image" Target="../media/image5.png"/><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6.xml"/><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7.xml"/><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17" name="组合 16"/>
          <p:cNvGrpSpPr/>
          <p:nvPr/>
        </p:nvGrpSpPr>
        <p:grpSpPr>
          <a:xfrm>
            <a:off x="-720342" y="-937548"/>
            <a:ext cx="13047380" cy="8582628"/>
            <a:chOff x="-720342" y="-937548"/>
            <a:chExt cx="13047380" cy="8582628"/>
          </a:xfrm>
        </p:grpSpPr>
        <p:pic>
          <p:nvPicPr>
            <p:cNvPr id="8" name="图片 7"/>
            <p:cNvPicPr>
              <a:picLocks noChangeAspect="1"/>
            </p:cNvPicPr>
            <p:nvPr/>
          </p:nvPicPr>
          <p:blipFill rotWithShape="1">
            <a:blip r:embed="rId1">
              <a:clrChange>
                <a:clrFrom>
                  <a:srgbClr val="FCFCFC"/>
                </a:clrFrom>
                <a:clrTo>
                  <a:srgbClr val="FCFCFC">
                    <a:alpha val="0"/>
                  </a:srgbClr>
                </a:clrTo>
              </a:clrChange>
              <a:extLst>
                <a:ext uri="{28A0092B-C50C-407E-A947-70E740481C1C}">
                  <a14:useLocalDpi xmlns:a14="http://schemas.microsoft.com/office/drawing/2010/main" val="0"/>
                </a:ext>
              </a:extLst>
            </a:blip>
            <a:srcRect t="56709"/>
            <a:stretch>
              <a:fillRect/>
            </a:stretch>
          </p:blipFill>
          <p:spPr>
            <a:xfrm>
              <a:off x="4162935" y="4676174"/>
              <a:ext cx="7222787" cy="2968906"/>
            </a:xfrm>
            <a:prstGeom prst="rect">
              <a:avLst/>
            </a:prstGeom>
          </p:spPr>
        </p:pic>
        <p:pic>
          <p:nvPicPr>
            <p:cNvPr id="10" name="图片 9"/>
            <p:cNvPicPr>
              <a:picLocks noChangeAspect="1"/>
            </p:cNvPicPr>
            <p:nvPr/>
          </p:nvPicPr>
          <p:blipFill rotWithShape="1">
            <a:blip r:embed="rId1">
              <a:clrChange>
                <a:clrFrom>
                  <a:srgbClr val="FCFCFC"/>
                </a:clrFrom>
                <a:clrTo>
                  <a:srgbClr val="FCFCFC">
                    <a:alpha val="0"/>
                  </a:srgbClr>
                </a:clrTo>
              </a:clrChange>
              <a:extLst>
                <a:ext uri="{28A0092B-C50C-407E-A947-70E740481C1C}">
                  <a14:useLocalDpi xmlns:a14="http://schemas.microsoft.com/office/drawing/2010/main" val="0"/>
                </a:ext>
              </a:extLst>
            </a:blip>
            <a:srcRect b="58144"/>
            <a:stretch>
              <a:fillRect/>
            </a:stretch>
          </p:blipFill>
          <p:spPr>
            <a:xfrm>
              <a:off x="667381" y="-937548"/>
              <a:ext cx="7222787" cy="2870522"/>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86" y="429708"/>
              <a:ext cx="10849428" cy="5998584"/>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r="56373"/>
            <a:stretch>
              <a:fillRect/>
            </a:stretch>
          </p:blipFill>
          <p:spPr>
            <a:xfrm>
              <a:off x="-720342" y="-405113"/>
              <a:ext cx="4331643" cy="6858000"/>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60745" t="15499" r="5798"/>
            <a:stretch>
              <a:fillRect/>
            </a:stretch>
          </p:blipFill>
          <p:spPr>
            <a:xfrm>
              <a:off x="9005104" y="1458409"/>
              <a:ext cx="3321934" cy="5795059"/>
            </a:xfrm>
            <a:prstGeom prst="rect">
              <a:avLst/>
            </a:prstGeom>
          </p:spPr>
        </p:pic>
      </p:grpSp>
      <p:sp>
        <p:nvSpPr>
          <p:cNvPr id="3" name="文本框 2"/>
          <p:cNvSpPr txBox="1"/>
          <p:nvPr/>
        </p:nvSpPr>
        <p:spPr>
          <a:xfrm>
            <a:off x="2484607" y="2929185"/>
            <a:ext cx="7222787" cy="922020"/>
          </a:xfrm>
          <a:prstGeom prst="rect">
            <a:avLst/>
          </a:prstGeom>
          <a:noFill/>
        </p:spPr>
        <p:txBody>
          <a:bodyPr wrap="square" rtlCol="0">
            <a:spAutoFit/>
          </a:bodyPr>
          <a:lstStyle/>
          <a:p>
            <a:pPr algn="dist"/>
            <a:r>
              <a:rPr lang="zh-CN" altLang="en-US" sz="5400" dirty="0">
                <a:solidFill>
                  <a:srgbClr val="216172"/>
                </a:solidFill>
                <a:cs typeface="+mn-ea"/>
                <a:sym typeface="+mn-lt"/>
              </a:rPr>
              <a:t>插值算法的实现</a:t>
            </a:r>
            <a:endParaRPr lang="zh-CN" altLang="en-US" sz="5400" dirty="0">
              <a:solidFill>
                <a:srgbClr val="216172"/>
              </a:solidFill>
              <a:cs typeface="+mn-ea"/>
              <a:sym typeface="+mn-lt"/>
            </a:endParaRPr>
          </a:p>
        </p:txBody>
      </p:sp>
      <p:sp>
        <p:nvSpPr>
          <p:cNvPr id="11" name="文本框 10"/>
          <p:cNvSpPr txBox="1"/>
          <p:nvPr/>
        </p:nvSpPr>
        <p:spPr>
          <a:xfrm>
            <a:off x="2484607" y="2276930"/>
            <a:ext cx="7222787" cy="368300"/>
          </a:xfrm>
          <a:prstGeom prst="rect">
            <a:avLst/>
          </a:prstGeom>
          <a:noFill/>
        </p:spPr>
        <p:txBody>
          <a:bodyPr wrap="square">
            <a:spAutoFit/>
          </a:bodyPr>
          <a:lstStyle/>
          <a:p>
            <a:pPr algn="dist"/>
            <a:endParaRPr lang="en-US" altLang="zh-CN" dirty="0">
              <a:solidFill>
                <a:schemeClr val="tx1">
                  <a:lumMod val="65000"/>
                  <a:lumOff val="35000"/>
                </a:schemeClr>
              </a:solidFill>
              <a:effectLst/>
              <a:cs typeface="+mn-ea"/>
              <a:sym typeface="+mn-lt"/>
            </a:endParaRPr>
          </a:p>
        </p:txBody>
      </p:sp>
      <p:sp>
        <p:nvSpPr>
          <p:cNvPr id="9" name="矩形: 圆角 8"/>
          <p:cNvSpPr/>
          <p:nvPr/>
        </p:nvSpPr>
        <p:spPr>
          <a:xfrm>
            <a:off x="3208142" y="4013519"/>
            <a:ext cx="5775717" cy="271044"/>
          </a:xfrm>
          <a:prstGeom prst="roundRect">
            <a:avLst>
              <a:gd name="adj" fmla="val 45041"/>
            </a:avLst>
          </a:prstGeom>
          <a:solidFill>
            <a:srgbClr val="216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2019</a:t>
            </a:r>
            <a:r>
              <a:rPr lang="zh-CN" altLang="en-US" sz="1400" dirty="0">
                <a:ea typeface="宋体" panose="02010600030101010101" pitchFamily="2" charset="-122"/>
                <a:cs typeface="+mn-ea"/>
                <a:sym typeface="+mn-lt"/>
              </a:rPr>
              <a:t>级</a:t>
            </a:r>
            <a:r>
              <a:rPr lang="en-US" altLang="zh-CN" sz="1400" dirty="0">
                <a:ea typeface="宋体" panose="02010600030101010101" pitchFamily="2" charset="-122"/>
                <a:cs typeface="+mn-ea"/>
                <a:sym typeface="+mn-lt"/>
              </a:rPr>
              <a:t> </a:t>
            </a:r>
            <a:r>
              <a:rPr lang="zh-CN" altLang="en-US" sz="1400" dirty="0">
                <a:ea typeface="宋体" panose="02010600030101010101" pitchFamily="2" charset="-122"/>
                <a:cs typeface="+mn-ea"/>
                <a:sym typeface="+mn-lt"/>
              </a:rPr>
              <a:t>岳宇轩</a:t>
            </a:r>
            <a:r>
              <a:rPr lang="en-US" altLang="zh-CN" sz="1400" dirty="0">
                <a:ea typeface="宋体" panose="02010600030101010101" pitchFamily="2" charset="-122"/>
                <a:cs typeface="+mn-ea"/>
                <a:sym typeface="+mn-lt"/>
              </a:rPr>
              <a:t> </a:t>
            </a:r>
            <a:r>
              <a:rPr lang="zh-CN" altLang="en-US" sz="1400" dirty="0">
                <a:ea typeface="宋体" panose="02010600030101010101" pitchFamily="2" charset="-122"/>
                <a:cs typeface="+mn-ea"/>
                <a:sym typeface="+mn-lt"/>
              </a:rPr>
              <a:t>序号：</a:t>
            </a:r>
            <a:r>
              <a:rPr lang="en-US" altLang="zh-CN" sz="1400" dirty="0">
                <a:ea typeface="宋体" panose="02010600030101010101" pitchFamily="2" charset="-122"/>
                <a:cs typeface="+mn-ea"/>
                <a:sym typeface="+mn-lt"/>
              </a:rPr>
              <a:t>14</a:t>
            </a:r>
            <a:endParaRPr lang="en-US" altLang="zh-CN" sz="1400" dirty="0">
              <a:ea typeface="宋体" panose="02010600030101010101" pitchFamily="2" charset="-122"/>
              <a:cs typeface="+mn-ea"/>
              <a:sym typeface="+mn-lt"/>
            </a:endParaRPr>
          </a:p>
        </p:txBody>
      </p:sp>
      <p:pic>
        <p:nvPicPr>
          <p:cNvPr id="12" name="51miz-S246965-98F94B98">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stretch>
            <a:fillRect/>
          </a:stretch>
        </p:blipFill>
        <p:spPr>
          <a:xfrm>
            <a:off x="-1759339" y="1458409"/>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12"/>
                </p:tgtEl>
              </p:cMediaNode>
            </p:audio>
          </p:childTnLst>
        </p:cTn>
      </p:par>
    </p:tnLst>
    <p:bldLst>
      <p:bldP spid="3" grpId="0"/>
      <p:bldP spid="11" grpId="0"/>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402558" y="1007588"/>
            <a:ext cx="5245914" cy="559895"/>
            <a:chOff x="3456533" y="1024733"/>
            <a:chExt cx="5245914" cy="559895"/>
          </a:xfrm>
        </p:grpSpPr>
        <p:grpSp>
          <p:nvGrpSpPr>
            <p:cNvPr id="21" name="组合 20"/>
            <p:cNvGrpSpPr/>
            <p:nvPr/>
          </p:nvGrpSpPr>
          <p:grpSpPr>
            <a:xfrm>
              <a:off x="5483411" y="1024733"/>
              <a:ext cx="1225178" cy="47220"/>
              <a:chOff x="5559984" y="1070453"/>
              <a:chExt cx="1225178" cy="47220"/>
            </a:xfrm>
          </p:grpSpPr>
          <p:sp>
            <p:nvSpPr>
              <p:cNvPr id="23" name="矩形 22"/>
              <p:cNvSpPr/>
              <p:nvPr/>
            </p:nvSpPr>
            <p:spPr>
              <a:xfrm>
                <a:off x="5559984" y="1070453"/>
                <a:ext cx="501343" cy="47220"/>
              </a:xfrm>
              <a:prstGeom prst="rect">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sp>
            <p:nvSpPr>
              <p:cNvPr id="24" name="矩形 23"/>
              <p:cNvSpPr/>
              <p:nvPr/>
            </p:nvSpPr>
            <p:spPr>
              <a:xfrm>
                <a:off x="6283819" y="1070453"/>
                <a:ext cx="501343" cy="47220"/>
              </a:xfrm>
              <a:prstGeom prst="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grpSp>
        <p:sp>
          <p:nvSpPr>
            <p:cNvPr id="22" name="矩形 21"/>
            <p:cNvSpPr/>
            <p:nvPr/>
          </p:nvSpPr>
          <p:spPr>
            <a:xfrm>
              <a:off x="3456533" y="1124253"/>
              <a:ext cx="5245914" cy="460375"/>
            </a:xfrm>
            <a:prstGeom prst="rect">
              <a:avLst/>
            </a:prstGeom>
            <a:ln>
              <a:noFill/>
            </a:ln>
          </p:spPr>
          <p:txBody>
            <a:bodyPr wrap="square" anchor="b" anchorCtr="0">
              <a:spAutoFit/>
            </a:bodyPr>
            <a:lstStyle/>
            <a:p>
              <a:pPr algn="ctr">
                <a:buSzPct val="25000"/>
              </a:pPr>
              <a:r>
                <a:rPr lang="zh-CN" altLang="en-US" sz="2400" b="1" dirty="0">
                  <a:solidFill>
                    <a:schemeClr val="tx1">
                      <a:lumMod val="65000"/>
                      <a:lumOff val="35000"/>
                    </a:schemeClr>
                  </a:solidFill>
                  <a:ea typeface="宋体" panose="02010600030101010101" pitchFamily="2" charset="-122"/>
                  <a:cs typeface="+mn-ea"/>
                  <a:sym typeface="+mn-lt"/>
                </a:rPr>
                <a:t>牛顿插值</a:t>
              </a:r>
              <a:endParaRPr lang="zh-CN" altLang="en-US" sz="2400" b="1" dirty="0">
                <a:solidFill>
                  <a:schemeClr val="tx1">
                    <a:lumMod val="65000"/>
                    <a:lumOff val="35000"/>
                  </a:schemeClr>
                </a:solidFill>
                <a:ea typeface="宋体" panose="02010600030101010101" pitchFamily="2" charset="-122"/>
                <a:cs typeface="+mn-ea"/>
                <a:sym typeface="+mn-lt"/>
              </a:endParaRPr>
            </a:p>
          </p:txBody>
        </p:sp>
      </p:grpSp>
      <p:sp>
        <p:nvSpPr>
          <p:cNvPr id="3" name="文本框 2"/>
          <p:cNvSpPr txBox="1"/>
          <p:nvPr/>
        </p:nvSpPr>
        <p:spPr>
          <a:xfrm>
            <a:off x="1750695" y="2375535"/>
            <a:ext cx="3867150" cy="368300"/>
          </a:xfrm>
          <a:prstGeom prst="rect">
            <a:avLst/>
          </a:prstGeom>
          <a:noFill/>
        </p:spPr>
        <p:txBody>
          <a:bodyPr wrap="square" rtlCol="0">
            <a:spAutoFit/>
          </a:bodyPr>
          <a:p>
            <a:r>
              <a:rPr lang="zh-CN" altLang="en-US"/>
              <a:t>差商：</a:t>
            </a:r>
            <a:endParaRPr lang="zh-CN" altLang="en-US"/>
          </a:p>
        </p:txBody>
      </p:sp>
      <p:sp>
        <p:nvSpPr>
          <p:cNvPr id="5" name="文本框 4"/>
          <p:cNvSpPr txBox="1"/>
          <p:nvPr/>
        </p:nvSpPr>
        <p:spPr>
          <a:xfrm>
            <a:off x="1496695" y="4431030"/>
            <a:ext cx="2999105" cy="368300"/>
          </a:xfrm>
          <a:prstGeom prst="rect">
            <a:avLst/>
          </a:prstGeom>
          <a:noFill/>
        </p:spPr>
        <p:txBody>
          <a:bodyPr wrap="square" rtlCol="0">
            <a:spAutoFit/>
          </a:bodyPr>
          <a:p>
            <a:r>
              <a:rPr lang="zh-CN">
                <a:ea typeface="宋体" panose="02010600030101010101" pitchFamily="2" charset="-122"/>
              </a:rPr>
              <a:t>牛顿插值公式</a:t>
            </a:r>
            <a:r>
              <a:rPr lang="zh-CN" altLang="en-US">
                <a:ea typeface="宋体" panose="02010600030101010101" pitchFamily="2" charset="-122"/>
              </a:rPr>
              <a:t>：</a:t>
            </a:r>
            <a:endParaRPr lang="zh-CN" altLang="en-US">
              <a:ea typeface="宋体" panose="02010600030101010101" pitchFamily="2" charset="-122"/>
            </a:endParaRPr>
          </a:p>
        </p:txBody>
      </p:sp>
      <p:pic>
        <p:nvPicPr>
          <p:cNvPr id="-2147482542" name="图片 -2147482543"/>
          <p:cNvPicPr>
            <a:picLocks noChangeAspect="1"/>
          </p:cNvPicPr>
          <p:nvPr/>
        </p:nvPicPr>
        <p:blipFill>
          <a:blip r:embed="rId1"/>
          <a:stretch>
            <a:fillRect/>
          </a:stretch>
        </p:blipFill>
        <p:spPr>
          <a:xfrm>
            <a:off x="3944620" y="2023745"/>
            <a:ext cx="5273675" cy="1134110"/>
          </a:xfrm>
          <a:prstGeom prst="rect">
            <a:avLst/>
          </a:prstGeom>
          <a:noFill/>
          <a:ln w="9525">
            <a:noFill/>
          </a:ln>
        </p:spPr>
      </p:pic>
      <p:pic>
        <p:nvPicPr>
          <p:cNvPr id="6" name="图片 5"/>
          <p:cNvPicPr>
            <a:picLocks noChangeAspect="1"/>
          </p:cNvPicPr>
          <p:nvPr/>
        </p:nvPicPr>
        <p:blipFill>
          <a:blip r:embed="rId2"/>
          <a:stretch>
            <a:fillRect/>
          </a:stretch>
        </p:blipFill>
        <p:spPr>
          <a:xfrm>
            <a:off x="4031615" y="3978910"/>
            <a:ext cx="6448425" cy="1865630"/>
          </a:xfrm>
          <a:prstGeom prst="rect">
            <a:avLst/>
          </a:prstGeom>
        </p:spPr>
      </p:pic>
    </p:spTree>
    <p:custDataLst>
      <p:tags r:id="rId3"/>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1059" y="-937548"/>
            <a:ext cx="16616221" cy="8582628"/>
            <a:chOff x="-2091059" y="-937548"/>
            <a:chExt cx="16616221" cy="8582628"/>
          </a:xfrm>
        </p:grpSpPr>
        <p:pic>
          <p:nvPicPr>
            <p:cNvPr id="3" name="图片 2"/>
            <p:cNvPicPr>
              <a:picLocks noChangeAspect="1"/>
            </p:cNvPicPr>
            <p:nvPr/>
          </p:nvPicPr>
          <p:blipFill rotWithShape="1">
            <a:blip r:embed="rId1">
              <a:clrChange>
                <a:clrFrom>
                  <a:srgbClr val="FCFCFC"/>
                </a:clrFrom>
                <a:clrTo>
                  <a:srgbClr val="FCFCFC">
                    <a:alpha val="0"/>
                  </a:srgbClr>
                </a:clrTo>
              </a:clrChange>
              <a:extLst>
                <a:ext uri="{28A0092B-C50C-407E-A947-70E740481C1C}">
                  <a14:useLocalDpi xmlns:a14="http://schemas.microsoft.com/office/drawing/2010/main" val="0"/>
                </a:ext>
              </a:extLst>
            </a:blip>
            <a:srcRect t="56709"/>
            <a:stretch>
              <a:fillRect/>
            </a:stretch>
          </p:blipFill>
          <p:spPr>
            <a:xfrm>
              <a:off x="7302375" y="4676174"/>
              <a:ext cx="7222787" cy="2968906"/>
            </a:xfrm>
            <a:prstGeom prst="rect">
              <a:avLst/>
            </a:prstGeom>
          </p:spPr>
        </p:pic>
        <p:pic>
          <p:nvPicPr>
            <p:cNvPr id="4" name="图片 3"/>
            <p:cNvPicPr>
              <a:picLocks noChangeAspect="1"/>
            </p:cNvPicPr>
            <p:nvPr/>
          </p:nvPicPr>
          <p:blipFill rotWithShape="1">
            <a:blip r:embed="rId1">
              <a:clrChange>
                <a:clrFrom>
                  <a:srgbClr val="FCFCFC"/>
                </a:clrFrom>
                <a:clrTo>
                  <a:srgbClr val="FCFCFC">
                    <a:alpha val="0"/>
                  </a:srgbClr>
                </a:clrTo>
              </a:clrChange>
              <a:extLst>
                <a:ext uri="{28A0092B-C50C-407E-A947-70E740481C1C}">
                  <a14:useLocalDpi xmlns:a14="http://schemas.microsoft.com/office/drawing/2010/main" val="0"/>
                </a:ext>
              </a:extLst>
            </a:blip>
            <a:srcRect b="58144"/>
            <a:stretch>
              <a:fillRect/>
            </a:stretch>
          </p:blipFill>
          <p:spPr>
            <a:xfrm>
              <a:off x="-2091059" y="-937548"/>
              <a:ext cx="7222787" cy="2870522"/>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86" y="429708"/>
              <a:ext cx="10849428" cy="5998584"/>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r="56373"/>
            <a:stretch>
              <a:fillRect/>
            </a:stretch>
          </p:blipFill>
          <p:spPr>
            <a:xfrm flipV="1">
              <a:off x="-720342" y="417847"/>
              <a:ext cx="4331643" cy="6858000"/>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60745" t="15499" r="5798"/>
            <a:stretch>
              <a:fillRect/>
            </a:stretch>
          </p:blipFill>
          <p:spPr>
            <a:xfrm flipV="1">
              <a:off x="9005104" y="-400871"/>
              <a:ext cx="3321934" cy="5795059"/>
            </a:xfrm>
            <a:prstGeom prst="rect">
              <a:avLst/>
            </a:prstGeom>
          </p:spPr>
        </p:pic>
      </p:grpSp>
      <p:sp>
        <p:nvSpPr>
          <p:cNvPr id="8" name="文本框 7"/>
          <p:cNvSpPr txBox="1"/>
          <p:nvPr/>
        </p:nvSpPr>
        <p:spPr>
          <a:xfrm>
            <a:off x="5534789" y="2104512"/>
            <a:ext cx="1122423" cy="1107996"/>
          </a:xfrm>
          <a:prstGeom prst="rect">
            <a:avLst/>
          </a:prstGeom>
          <a:noFill/>
        </p:spPr>
        <p:txBody>
          <a:bodyPr wrap="none" rtlCol="0">
            <a:spAutoFit/>
          </a:bodyPr>
          <a:lstStyle/>
          <a:p>
            <a:pPr algn="ctr"/>
            <a:r>
              <a:rPr lang="en-US" altLang="zh-CN" sz="6600" dirty="0">
                <a:solidFill>
                  <a:schemeClr val="accent1"/>
                </a:solidFill>
                <a:cs typeface="+mn-ea"/>
                <a:sym typeface="+mn-lt"/>
              </a:rPr>
              <a:t>03</a:t>
            </a:r>
            <a:endParaRPr lang="zh-CN" altLang="en-US" sz="6600" dirty="0">
              <a:solidFill>
                <a:schemeClr val="accent1"/>
              </a:solidFill>
              <a:cs typeface="+mn-ea"/>
              <a:sym typeface="+mn-lt"/>
            </a:endParaRPr>
          </a:p>
        </p:txBody>
      </p:sp>
      <p:sp>
        <p:nvSpPr>
          <p:cNvPr id="9" name="文本框 8"/>
          <p:cNvSpPr txBox="1"/>
          <p:nvPr/>
        </p:nvSpPr>
        <p:spPr>
          <a:xfrm>
            <a:off x="3817620" y="3429580"/>
            <a:ext cx="4556760" cy="706755"/>
          </a:xfrm>
          <a:prstGeom prst="rect">
            <a:avLst/>
          </a:prstGeom>
          <a:noFill/>
        </p:spPr>
        <p:txBody>
          <a:bodyPr wrap="square" rtlCol="0">
            <a:spAutoFit/>
          </a:bodyPr>
          <a:lstStyle/>
          <a:p>
            <a:pPr algn="dist"/>
            <a:r>
              <a:rPr kumimoji="0" lang="zh-CN" altLang="en-US" sz="4000" b="1" i="0" u="none" strike="noStrike" kern="1200" cap="none" spc="0" normalizeH="0" baseline="0" noProof="0" dirty="0">
                <a:ln>
                  <a:noFill/>
                </a:ln>
                <a:solidFill>
                  <a:schemeClr val="tx1">
                    <a:lumMod val="65000"/>
                    <a:lumOff val="35000"/>
                  </a:schemeClr>
                </a:solidFill>
                <a:effectLst/>
                <a:uLnTx/>
                <a:uFillTx/>
                <a:ea typeface="宋体" panose="02010600030101010101" pitchFamily="2" charset="-122"/>
                <a:cs typeface="+mn-ea"/>
                <a:sym typeface="+mn-lt"/>
              </a:rPr>
              <a:t>解决过程</a:t>
            </a:r>
            <a:endParaRPr kumimoji="0" lang="zh-CN" altLang="en-US" sz="4000" b="1" i="0" u="none" strike="noStrike" kern="1200" cap="none" spc="0" normalizeH="0" baseline="0" noProof="0" dirty="0">
              <a:ln>
                <a:noFill/>
              </a:ln>
              <a:solidFill>
                <a:schemeClr val="tx1">
                  <a:lumMod val="65000"/>
                  <a:lumOff val="35000"/>
                </a:schemeClr>
              </a:solidFill>
              <a:effectLst/>
              <a:uLnTx/>
              <a:uFillTx/>
              <a:ea typeface="宋体" panose="02010600030101010101" pitchFamily="2" charset="-122"/>
              <a:cs typeface="+mn-ea"/>
              <a:sym typeface="+mn-lt"/>
            </a:endParaRPr>
          </a:p>
        </p:txBody>
      </p:sp>
      <p:sp>
        <p:nvSpPr>
          <p:cNvPr id="11" name="矩形 10"/>
          <p:cNvSpPr/>
          <p:nvPr/>
        </p:nvSpPr>
        <p:spPr>
          <a:xfrm>
            <a:off x="5601930" y="3159380"/>
            <a:ext cx="988140" cy="122040"/>
          </a:xfrm>
          <a:prstGeom prst="rect">
            <a:avLst/>
          </a:prstGeom>
          <a:solidFill>
            <a:srgbClr val="21617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spTree>
  </p:cSld>
  <p:clrMapOvr>
    <a:masterClrMapping/>
  </p:clrMapOvr>
  <p:timing>
    <p:tnLst>
      <p:par>
        <p:cTn id="1" dur="indefinite" restart="never" nodeType="tmRoot"/>
      </p:par>
    </p:tnLst>
    <p:bldLst>
      <p:bldP spid="8" grpId="0"/>
      <p:bldP spid="9" grpId="0"/>
      <p:bldP spid="1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402558" y="1007588"/>
            <a:ext cx="5245914" cy="559895"/>
            <a:chOff x="3456533" y="1024733"/>
            <a:chExt cx="5245914" cy="559895"/>
          </a:xfrm>
        </p:grpSpPr>
        <p:grpSp>
          <p:nvGrpSpPr>
            <p:cNvPr id="21" name="组合 20"/>
            <p:cNvGrpSpPr/>
            <p:nvPr/>
          </p:nvGrpSpPr>
          <p:grpSpPr>
            <a:xfrm>
              <a:off x="5483411" y="1024733"/>
              <a:ext cx="1225178" cy="47220"/>
              <a:chOff x="5559984" y="1070453"/>
              <a:chExt cx="1225178" cy="47220"/>
            </a:xfrm>
          </p:grpSpPr>
          <p:sp>
            <p:nvSpPr>
              <p:cNvPr id="23" name="矩形 22"/>
              <p:cNvSpPr/>
              <p:nvPr/>
            </p:nvSpPr>
            <p:spPr>
              <a:xfrm>
                <a:off x="5559984" y="1070453"/>
                <a:ext cx="501343" cy="47220"/>
              </a:xfrm>
              <a:prstGeom prst="rect">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sp>
            <p:nvSpPr>
              <p:cNvPr id="24" name="矩形 23"/>
              <p:cNvSpPr/>
              <p:nvPr/>
            </p:nvSpPr>
            <p:spPr>
              <a:xfrm>
                <a:off x="6283819" y="1070453"/>
                <a:ext cx="501343" cy="47220"/>
              </a:xfrm>
              <a:prstGeom prst="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grpSp>
        <p:sp>
          <p:nvSpPr>
            <p:cNvPr id="22" name="矩形 21"/>
            <p:cNvSpPr/>
            <p:nvPr/>
          </p:nvSpPr>
          <p:spPr>
            <a:xfrm>
              <a:off x="3456533" y="1124253"/>
              <a:ext cx="5245914" cy="460375"/>
            </a:xfrm>
            <a:prstGeom prst="rect">
              <a:avLst/>
            </a:prstGeom>
            <a:ln>
              <a:noFill/>
            </a:ln>
          </p:spPr>
          <p:txBody>
            <a:bodyPr wrap="square" anchor="b" anchorCtr="0">
              <a:spAutoFit/>
            </a:bodyPr>
            <a:lstStyle/>
            <a:p>
              <a:pPr algn="ctr">
                <a:buSzPct val="25000"/>
              </a:pPr>
              <a:r>
                <a:rPr lang="zh-CN" altLang="en-US" sz="2400" b="1" dirty="0">
                  <a:solidFill>
                    <a:schemeClr val="tx1">
                      <a:lumMod val="65000"/>
                      <a:lumOff val="35000"/>
                    </a:schemeClr>
                  </a:solidFill>
                  <a:ea typeface="宋体" panose="02010600030101010101" pitchFamily="2" charset="-122"/>
                  <a:cs typeface="+mn-ea"/>
                  <a:sym typeface="+mn-lt"/>
                </a:rPr>
                <a:t>数据预处理</a:t>
              </a:r>
              <a:endParaRPr lang="zh-CN" altLang="en-US" sz="2400" b="1" dirty="0">
                <a:solidFill>
                  <a:schemeClr val="tx1">
                    <a:lumMod val="65000"/>
                    <a:lumOff val="35000"/>
                  </a:schemeClr>
                </a:solidFill>
                <a:ea typeface="宋体" panose="02010600030101010101" pitchFamily="2" charset="-122"/>
                <a:cs typeface="+mn-ea"/>
                <a:sym typeface="+mn-lt"/>
              </a:endParaRPr>
            </a:p>
          </p:txBody>
        </p:sp>
      </p:grpSp>
      <p:sp>
        <p:nvSpPr>
          <p:cNvPr id="4" name="文本框 3"/>
          <p:cNvSpPr txBox="1"/>
          <p:nvPr/>
        </p:nvSpPr>
        <p:spPr>
          <a:xfrm>
            <a:off x="1527175" y="2336800"/>
            <a:ext cx="9530715" cy="3138170"/>
          </a:xfrm>
          <a:prstGeom prst="rect">
            <a:avLst/>
          </a:prstGeom>
          <a:noFill/>
        </p:spPr>
        <p:txBody>
          <a:bodyPr wrap="square" rtlCol="0">
            <a:spAutoFit/>
          </a:bodyPr>
          <a:p>
            <a:endParaRPr lang="zh-CN" altLang="en-US"/>
          </a:p>
          <a:p>
            <a:r>
              <a:rPr lang="en-US" altLang="zh-CN"/>
              <a:t>1.</a:t>
            </a:r>
            <a:r>
              <a:rPr lang="zh-CN" altLang="en-US">
                <a:ea typeface="宋体" panose="02010600030101010101" pitchFamily="2" charset="-122"/>
              </a:rPr>
              <a:t>删除错误数据</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2.</a:t>
            </a:r>
            <a:r>
              <a:rPr lang="zh-CN" altLang="en-US">
                <a:ea typeface="宋体" panose="02010600030101010101" pitchFamily="2" charset="-122"/>
              </a:rPr>
              <a:t>处理重复日期</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3.</a:t>
            </a:r>
            <a:r>
              <a:rPr lang="zh-CN" altLang="en-US">
                <a:ea typeface="宋体" panose="02010600030101010101" pitchFamily="2" charset="-122"/>
              </a:rPr>
              <a:t>将所有时间值转化为距离最早观测日期的天数，从而使时间值从</a:t>
            </a:r>
            <a:r>
              <a:rPr lang="en-US" altLang="zh-CN">
                <a:ea typeface="宋体" panose="02010600030101010101" pitchFamily="2" charset="-122"/>
              </a:rPr>
              <a:t>datetime</a:t>
            </a:r>
            <a:r>
              <a:rPr lang="zh-CN" altLang="en-US">
                <a:ea typeface="宋体" panose="02010600030101010101" pitchFamily="2" charset="-122"/>
              </a:rPr>
              <a:t>类型转化为可连续计算的</a:t>
            </a:r>
            <a:r>
              <a:rPr lang="en-US" altLang="zh-CN">
                <a:ea typeface="宋体" panose="02010600030101010101" pitchFamily="2" charset="-122"/>
              </a:rPr>
              <a:t>int</a:t>
            </a:r>
            <a:r>
              <a:rPr lang="zh-CN" altLang="en-US">
                <a:ea typeface="宋体" panose="02010600030101010101" pitchFamily="2" charset="-122"/>
              </a:rPr>
              <a:t>型、</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4.</a:t>
            </a:r>
            <a:r>
              <a:rPr lang="zh-CN" altLang="en-US">
                <a:ea typeface="宋体" panose="02010600030101010101" pitchFamily="2" charset="-122"/>
              </a:rPr>
              <a:t>每隔</a:t>
            </a:r>
            <a:r>
              <a:rPr lang="en-US" altLang="zh-CN">
                <a:ea typeface="宋体" panose="02010600030101010101" pitchFamily="2" charset="-122"/>
              </a:rPr>
              <a:t>10</a:t>
            </a:r>
            <a:r>
              <a:rPr lang="zh-CN" altLang="en-US">
                <a:ea typeface="宋体" panose="02010600030101010101" pitchFamily="2" charset="-122"/>
              </a:rPr>
              <a:t>个数据点取一个作为插值节点</a:t>
            </a:r>
            <a:endParaRPr lang="zh-CN" altLang="en-US">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402558" y="1007588"/>
            <a:ext cx="5245914" cy="559895"/>
            <a:chOff x="3456533" y="1024733"/>
            <a:chExt cx="5245914" cy="559895"/>
          </a:xfrm>
        </p:grpSpPr>
        <p:grpSp>
          <p:nvGrpSpPr>
            <p:cNvPr id="21" name="组合 20"/>
            <p:cNvGrpSpPr/>
            <p:nvPr/>
          </p:nvGrpSpPr>
          <p:grpSpPr>
            <a:xfrm>
              <a:off x="5483411" y="1024733"/>
              <a:ext cx="1225178" cy="47220"/>
              <a:chOff x="5559984" y="1070453"/>
              <a:chExt cx="1225178" cy="47220"/>
            </a:xfrm>
          </p:grpSpPr>
          <p:sp>
            <p:nvSpPr>
              <p:cNvPr id="23" name="矩形 22"/>
              <p:cNvSpPr/>
              <p:nvPr/>
            </p:nvSpPr>
            <p:spPr>
              <a:xfrm>
                <a:off x="5559984" y="1070453"/>
                <a:ext cx="501343" cy="47220"/>
              </a:xfrm>
              <a:prstGeom prst="rect">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sp>
            <p:nvSpPr>
              <p:cNvPr id="24" name="矩形 23"/>
              <p:cNvSpPr/>
              <p:nvPr/>
            </p:nvSpPr>
            <p:spPr>
              <a:xfrm>
                <a:off x="6283819" y="1070453"/>
                <a:ext cx="501343" cy="47220"/>
              </a:xfrm>
              <a:prstGeom prst="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grpSp>
        <p:sp>
          <p:nvSpPr>
            <p:cNvPr id="22" name="矩形 21"/>
            <p:cNvSpPr/>
            <p:nvPr/>
          </p:nvSpPr>
          <p:spPr>
            <a:xfrm>
              <a:off x="3456533" y="1124253"/>
              <a:ext cx="5245914" cy="460375"/>
            </a:xfrm>
            <a:prstGeom prst="rect">
              <a:avLst/>
            </a:prstGeom>
            <a:ln>
              <a:noFill/>
            </a:ln>
          </p:spPr>
          <p:txBody>
            <a:bodyPr wrap="square" anchor="b" anchorCtr="0">
              <a:spAutoFit/>
            </a:bodyPr>
            <a:lstStyle/>
            <a:p>
              <a:pPr algn="ctr">
                <a:buSzPct val="25000"/>
              </a:pPr>
              <a:r>
                <a:rPr lang="zh-CN" altLang="en-US" sz="2400" b="1" dirty="0">
                  <a:solidFill>
                    <a:schemeClr val="tx1">
                      <a:lumMod val="65000"/>
                      <a:lumOff val="35000"/>
                    </a:schemeClr>
                  </a:solidFill>
                  <a:ea typeface="宋体" panose="02010600030101010101" pitchFamily="2" charset="-122"/>
                  <a:cs typeface="+mn-ea"/>
                  <a:sym typeface="+mn-lt"/>
                </a:rPr>
                <a:t>拉格朗日插值</a:t>
              </a:r>
              <a:endParaRPr lang="zh-CN" altLang="en-US" sz="2400" b="1" dirty="0">
                <a:solidFill>
                  <a:schemeClr val="tx1">
                    <a:lumMod val="65000"/>
                    <a:lumOff val="35000"/>
                  </a:schemeClr>
                </a:solidFill>
                <a:ea typeface="宋体" panose="02010600030101010101" pitchFamily="2" charset="-122"/>
                <a:cs typeface="+mn-ea"/>
                <a:sym typeface="+mn-lt"/>
              </a:endParaRPr>
            </a:p>
          </p:txBody>
        </p:sp>
      </p:grpSp>
      <p:pic>
        <p:nvPicPr>
          <p:cNvPr id="2" name="图片 1"/>
          <p:cNvPicPr>
            <a:picLocks noChangeAspect="1"/>
          </p:cNvPicPr>
          <p:nvPr/>
        </p:nvPicPr>
        <p:blipFill>
          <a:blip r:embed="rId1"/>
          <a:stretch>
            <a:fillRect/>
          </a:stretch>
        </p:blipFill>
        <p:spPr>
          <a:xfrm>
            <a:off x="3751580" y="1960880"/>
            <a:ext cx="4897120" cy="2936240"/>
          </a:xfrm>
          <a:prstGeom prst="rect">
            <a:avLst/>
          </a:prstGeom>
        </p:spPr>
      </p:pic>
      <p:sp>
        <p:nvSpPr>
          <p:cNvPr id="3" name="文本框 2"/>
          <p:cNvSpPr txBox="1"/>
          <p:nvPr/>
        </p:nvSpPr>
        <p:spPr>
          <a:xfrm>
            <a:off x="3751580" y="5172075"/>
            <a:ext cx="8619490" cy="645160"/>
          </a:xfrm>
          <a:prstGeom prst="rect">
            <a:avLst/>
          </a:prstGeom>
          <a:noFill/>
        </p:spPr>
        <p:txBody>
          <a:bodyPr wrap="square" rtlCol="0">
            <a:spAutoFit/>
          </a:bodyPr>
          <a:p>
            <a:r>
              <a:rPr lang="zh-CN" altLang="en-US">
                <a:ea typeface="宋体" panose="02010600030101010101" pitchFamily="2" charset="-122"/>
              </a:rPr>
              <a:t>参数</a:t>
            </a:r>
            <a:r>
              <a:rPr lang="en-US" altLang="zh-CN"/>
              <a:t>q: pn(x)</a:t>
            </a:r>
            <a:r>
              <a:rPr lang="zh-CN" altLang="en-US">
                <a:ea typeface="宋体" panose="02010600030101010101" pitchFamily="2" charset="-122"/>
              </a:rPr>
              <a:t>中的</a:t>
            </a:r>
            <a:r>
              <a:rPr lang="en-US" altLang="zh-CN">
                <a:ea typeface="宋体" panose="02010600030101010101" pitchFamily="2" charset="-122"/>
              </a:rPr>
              <a:t>x</a:t>
            </a:r>
            <a:r>
              <a:rPr lang="zh-CN" altLang="en-US">
                <a:ea typeface="宋体" panose="02010600030101010101" pitchFamily="2" charset="-122"/>
              </a:rPr>
              <a:t>值</a:t>
            </a:r>
            <a:endParaRPr lang="zh-CN" altLang="en-US">
              <a:ea typeface="宋体" panose="02010600030101010101" pitchFamily="2" charset="-122"/>
            </a:endParaRPr>
          </a:p>
          <a:p>
            <a:r>
              <a:rPr lang="zh-CN" altLang="en-US">
                <a:ea typeface="宋体" panose="02010600030101010101" pitchFamily="2" charset="-122"/>
              </a:rPr>
              <a:t>返回值</a:t>
            </a:r>
            <a:r>
              <a:rPr lang="en-US" altLang="zh-CN">
                <a:ea typeface="宋体" panose="02010600030101010101" pitchFamily="2" charset="-122"/>
              </a:rPr>
              <a:t>ans: pn(x)</a:t>
            </a:r>
            <a:endParaRPr lang="zh-CN" altLang="en-US">
              <a:ea typeface="宋体" panose="02010600030101010101" pitchFamily="2" charset="-122"/>
            </a:endParaRPr>
          </a:p>
        </p:txBody>
      </p:sp>
    </p:spTree>
    <p:custDataLst>
      <p:tags r:id="rId2"/>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402558" y="1007588"/>
            <a:ext cx="5245914" cy="559895"/>
            <a:chOff x="3456533" y="1024733"/>
            <a:chExt cx="5245914" cy="559895"/>
          </a:xfrm>
        </p:grpSpPr>
        <p:grpSp>
          <p:nvGrpSpPr>
            <p:cNvPr id="21" name="组合 20"/>
            <p:cNvGrpSpPr/>
            <p:nvPr/>
          </p:nvGrpSpPr>
          <p:grpSpPr>
            <a:xfrm>
              <a:off x="5483411" y="1024733"/>
              <a:ext cx="1225178" cy="47220"/>
              <a:chOff x="5559984" y="1070453"/>
              <a:chExt cx="1225178" cy="47220"/>
            </a:xfrm>
          </p:grpSpPr>
          <p:sp>
            <p:nvSpPr>
              <p:cNvPr id="23" name="矩形 22"/>
              <p:cNvSpPr/>
              <p:nvPr/>
            </p:nvSpPr>
            <p:spPr>
              <a:xfrm>
                <a:off x="5559984" y="1070453"/>
                <a:ext cx="501343" cy="47220"/>
              </a:xfrm>
              <a:prstGeom prst="rect">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sp>
            <p:nvSpPr>
              <p:cNvPr id="24" name="矩形 23"/>
              <p:cNvSpPr/>
              <p:nvPr/>
            </p:nvSpPr>
            <p:spPr>
              <a:xfrm>
                <a:off x="6283819" y="1070453"/>
                <a:ext cx="501343" cy="47220"/>
              </a:xfrm>
              <a:prstGeom prst="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grpSp>
        <p:sp>
          <p:nvSpPr>
            <p:cNvPr id="22" name="矩形 21"/>
            <p:cNvSpPr/>
            <p:nvPr/>
          </p:nvSpPr>
          <p:spPr>
            <a:xfrm>
              <a:off x="3456533" y="1124253"/>
              <a:ext cx="5245914" cy="460375"/>
            </a:xfrm>
            <a:prstGeom prst="rect">
              <a:avLst/>
            </a:prstGeom>
            <a:ln>
              <a:noFill/>
            </a:ln>
          </p:spPr>
          <p:txBody>
            <a:bodyPr wrap="square" anchor="b" anchorCtr="0">
              <a:spAutoFit/>
            </a:bodyPr>
            <a:lstStyle/>
            <a:p>
              <a:pPr algn="ctr">
                <a:buSzPct val="25000"/>
              </a:pPr>
              <a:r>
                <a:rPr lang="zh-CN" altLang="en-US" sz="2400" b="1" dirty="0">
                  <a:solidFill>
                    <a:schemeClr val="tx1">
                      <a:lumMod val="65000"/>
                      <a:lumOff val="35000"/>
                    </a:schemeClr>
                  </a:solidFill>
                  <a:ea typeface="宋体" panose="02010600030101010101" pitchFamily="2" charset="-122"/>
                  <a:cs typeface="+mn-ea"/>
                  <a:sym typeface="+mn-lt"/>
                </a:rPr>
                <a:t>牛顿插值</a:t>
              </a:r>
              <a:endParaRPr lang="zh-CN" altLang="en-US" sz="2400" b="1" dirty="0">
                <a:solidFill>
                  <a:schemeClr val="tx1">
                    <a:lumMod val="65000"/>
                    <a:lumOff val="35000"/>
                  </a:schemeClr>
                </a:solidFill>
                <a:ea typeface="宋体" panose="02010600030101010101" pitchFamily="2" charset="-122"/>
                <a:cs typeface="+mn-ea"/>
                <a:sym typeface="+mn-lt"/>
              </a:endParaRPr>
            </a:p>
          </p:txBody>
        </p:sp>
      </p:grpSp>
      <p:pic>
        <p:nvPicPr>
          <p:cNvPr id="4" name="图片 3"/>
          <p:cNvPicPr>
            <a:picLocks noChangeAspect="1"/>
          </p:cNvPicPr>
          <p:nvPr/>
        </p:nvPicPr>
        <p:blipFill>
          <a:blip r:embed="rId1"/>
          <a:stretch>
            <a:fillRect/>
          </a:stretch>
        </p:blipFill>
        <p:spPr>
          <a:xfrm>
            <a:off x="6532880" y="1819275"/>
            <a:ext cx="3457575" cy="2343150"/>
          </a:xfrm>
          <a:prstGeom prst="rect">
            <a:avLst/>
          </a:prstGeom>
        </p:spPr>
      </p:pic>
      <p:sp>
        <p:nvSpPr>
          <p:cNvPr id="5" name="文本框 4"/>
          <p:cNvSpPr txBox="1"/>
          <p:nvPr/>
        </p:nvSpPr>
        <p:spPr>
          <a:xfrm>
            <a:off x="3467735" y="2155190"/>
            <a:ext cx="4124960" cy="645160"/>
          </a:xfrm>
          <a:prstGeom prst="rect">
            <a:avLst/>
          </a:prstGeom>
          <a:noFill/>
        </p:spPr>
        <p:txBody>
          <a:bodyPr wrap="square" rtlCol="0">
            <a:spAutoFit/>
          </a:bodyPr>
          <a:p>
            <a:r>
              <a:rPr lang="zh-CN" altLang="en-US"/>
              <a:t>参数</a:t>
            </a:r>
            <a:r>
              <a:rPr lang="en-US" altLang="zh-CN"/>
              <a:t>k</a:t>
            </a:r>
            <a:r>
              <a:rPr lang="zh-CN" altLang="en-US">
                <a:ea typeface="宋体" panose="02010600030101010101" pitchFamily="2" charset="-122"/>
              </a:rPr>
              <a:t>：</a:t>
            </a:r>
            <a:r>
              <a:rPr lang="en-US" altLang="zh-CN">
                <a:ea typeface="宋体" panose="02010600030101010101" pitchFamily="2" charset="-122"/>
              </a:rPr>
              <a:t> </a:t>
            </a:r>
            <a:r>
              <a:rPr lang="zh-CN" altLang="en-US">
                <a:ea typeface="宋体" panose="02010600030101010101" pitchFamily="2" charset="-122"/>
              </a:rPr>
              <a:t>表示</a:t>
            </a:r>
            <a:r>
              <a:rPr lang="en-US" altLang="zh-CN">
                <a:ea typeface="宋体" panose="02010600030101010101" pitchFamily="2" charset="-122"/>
              </a:rPr>
              <a:t>k</a:t>
            </a:r>
            <a:r>
              <a:rPr lang="zh-CN" altLang="en-US">
                <a:ea typeface="宋体" panose="02010600030101010101" pitchFamily="2" charset="-122"/>
              </a:rPr>
              <a:t>阶差商</a:t>
            </a:r>
            <a:endParaRPr lang="zh-CN" altLang="en-US">
              <a:ea typeface="宋体" panose="02010600030101010101" pitchFamily="2" charset="-122"/>
            </a:endParaRPr>
          </a:p>
          <a:p>
            <a:r>
              <a:rPr lang="zh-CN" altLang="en-US">
                <a:ea typeface="宋体" panose="02010600030101010101" pitchFamily="2" charset="-122"/>
              </a:rPr>
              <a:t>返回值</a:t>
            </a:r>
            <a:r>
              <a:rPr lang="en-US" altLang="zh-CN">
                <a:ea typeface="宋体" panose="02010600030101010101" pitchFamily="2" charset="-122"/>
              </a:rPr>
              <a:t>ans: f[x0,....,xk]</a:t>
            </a:r>
            <a:endParaRPr lang="en-US" altLang="zh-CN">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2159000" y="3833495"/>
            <a:ext cx="3181350" cy="1743075"/>
          </a:xfrm>
          <a:prstGeom prst="rect">
            <a:avLst/>
          </a:prstGeom>
        </p:spPr>
      </p:pic>
      <p:sp>
        <p:nvSpPr>
          <p:cNvPr id="7" name="文本框 6"/>
          <p:cNvSpPr txBox="1"/>
          <p:nvPr/>
        </p:nvSpPr>
        <p:spPr>
          <a:xfrm>
            <a:off x="5340350" y="4926965"/>
            <a:ext cx="2569845" cy="645160"/>
          </a:xfrm>
          <a:prstGeom prst="rect">
            <a:avLst/>
          </a:prstGeom>
          <a:noFill/>
        </p:spPr>
        <p:txBody>
          <a:bodyPr wrap="square" rtlCol="0">
            <a:spAutoFit/>
          </a:bodyPr>
          <a:p>
            <a:r>
              <a:rPr lang="zh-CN" altLang="en-US"/>
              <a:t>参数</a:t>
            </a:r>
            <a:r>
              <a:rPr lang="en-US" altLang="zh-CN"/>
              <a:t>q: f(x)</a:t>
            </a:r>
            <a:r>
              <a:rPr lang="zh-CN" altLang="en-US">
                <a:ea typeface="宋体" panose="02010600030101010101" pitchFamily="2" charset="-122"/>
              </a:rPr>
              <a:t>中</a:t>
            </a:r>
            <a:r>
              <a:rPr lang="en-US" altLang="zh-CN">
                <a:ea typeface="宋体" panose="02010600030101010101" pitchFamily="2" charset="-122"/>
              </a:rPr>
              <a:t>x</a:t>
            </a:r>
            <a:r>
              <a:rPr lang="zh-CN" altLang="en-US">
                <a:ea typeface="宋体" panose="02010600030101010101" pitchFamily="2" charset="-122"/>
              </a:rPr>
              <a:t>的值</a:t>
            </a:r>
            <a:endParaRPr lang="zh-CN" altLang="en-US">
              <a:ea typeface="宋体" panose="02010600030101010101" pitchFamily="2" charset="-122"/>
            </a:endParaRPr>
          </a:p>
          <a:p>
            <a:r>
              <a:rPr lang="zh-CN" altLang="en-US">
                <a:ea typeface="宋体" panose="02010600030101010101" pitchFamily="2" charset="-122"/>
              </a:rPr>
              <a:t>返回值</a:t>
            </a:r>
            <a:r>
              <a:rPr lang="en-US" altLang="zh-CN">
                <a:ea typeface="宋体" panose="02010600030101010101" pitchFamily="2" charset="-122"/>
              </a:rPr>
              <a:t>ans: f(x)</a:t>
            </a:r>
            <a:endParaRPr lang="zh-CN" altLang="en-US">
              <a:ea typeface="宋体" panose="02010600030101010101" pitchFamily="2" charset="-122"/>
            </a:endParaRPr>
          </a:p>
        </p:txBody>
      </p:sp>
    </p:spTree>
    <p:custDataLst>
      <p:tags r:id="rId3"/>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1059" y="-937548"/>
            <a:ext cx="16616221" cy="8582628"/>
            <a:chOff x="-2091059" y="-937548"/>
            <a:chExt cx="16616221" cy="8582628"/>
          </a:xfrm>
        </p:grpSpPr>
        <p:pic>
          <p:nvPicPr>
            <p:cNvPr id="3" name="图片 2"/>
            <p:cNvPicPr>
              <a:picLocks noChangeAspect="1"/>
            </p:cNvPicPr>
            <p:nvPr/>
          </p:nvPicPr>
          <p:blipFill rotWithShape="1">
            <a:blip r:embed="rId1">
              <a:clrChange>
                <a:clrFrom>
                  <a:srgbClr val="FCFCFC"/>
                </a:clrFrom>
                <a:clrTo>
                  <a:srgbClr val="FCFCFC">
                    <a:alpha val="0"/>
                  </a:srgbClr>
                </a:clrTo>
              </a:clrChange>
              <a:extLst>
                <a:ext uri="{28A0092B-C50C-407E-A947-70E740481C1C}">
                  <a14:useLocalDpi xmlns:a14="http://schemas.microsoft.com/office/drawing/2010/main" val="0"/>
                </a:ext>
              </a:extLst>
            </a:blip>
            <a:srcRect t="56709"/>
            <a:stretch>
              <a:fillRect/>
            </a:stretch>
          </p:blipFill>
          <p:spPr>
            <a:xfrm>
              <a:off x="7302375" y="4676174"/>
              <a:ext cx="7222787" cy="2968906"/>
            </a:xfrm>
            <a:prstGeom prst="rect">
              <a:avLst/>
            </a:prstGeom>
          </p:spPr>
        </p:pic>
        <p:pic>
          <p:nvPicPr>
            <p:cNvPr id="4" name="图片 3"/>
            <p:cNvPicPr>
              <a:picLocks noChangeAspect="1"/>
            </p:cNvPicPr>
            <p:nvPr/>
          </p:nvPicPr>
          <p:blipFill rotWithShape="1">
            <a:blip r:embed="rId1">
              <a:clrChange>
                <a:clrFrom>
                  <a:srgbClr val="FCFCFC"/>
                </a:clrFrom>
                <a:clrTo>
                  <a:srgbClr val="FCFCFC">
                    <a:alpha val="0"/>
                  </a:srgbClr>
                </a:clrTo>
              </a:clrChange>
              <a:extLst>
                <a:ext uri="{28A0092B-C50C-407E-A947-70E740481C1C}">
                  <a14:useLocalDpi xmlns:a14="http://schemas.microsoft.com/office/drawing/2010/main" val="0"/>
                </a:ext>
              </a:extLst>
            </a:blip>
            <a:srcRect b="58144"/>
            <a:stretch>
              <a:fillRect/>
            </a:stretch>
          </p:blipFill>
          <p:spPr>
            <a:xfrm>
              <a:off x="-2091059" y="-937548"/>
              <a:ext cx="7222787" cy="2870522"/>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86" y="429708"/>
              <a:ext cx="10849428" cy="5998584"/>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r="56373"/>
            <a:stretch>
              <a:fillRect/>
            </a:stretch>
          </p:blipFill>
          <p:spPr>
            <a:xfrm flipV="1">
              <a:off x="-720342" y="417847"/>
              <a:ext cx="4331643" cy="6858000"/>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60745" t="15499" r="5798"/>
            <a:stretch>
              <a:fillRect/>
            </a:stretch>
          </p:blipFill>
          <p:spPr>
            <a:xfrm flipV="1">
              <a:off x="9005104" y="-400871"/>
              <a:ext cx="3321934" cy="5795059"/>
            </a:xfrm>
            <a:prstGeom prst="rect">
              <a:avLst/>
            </a:prstGeom>
          </p:spPr>
        </p:pic>
      </p:grpSp>
      <p:sp>
        <p:nvSpPr>
          <p:cNvPr id="8" name="文本框 7"/>
          <p:cNvSpPr txBox="1"/>
          <p:nvPr/>
        </p:nvSpPr>
        <p:spPr>
          <a:xfrm>
            <a:off x="5495515" y="2104512"/>
            <a:ext cx="1200971" cy="1107996"/>
          </a:xfrm>
          <a:prstGeom prst="rect">
            <a:avLst/>
          </a:prstGeom>
          <a:noFill/>
        </p:spPr>
        <p:txBody>
          <a:bodyPr wrap="none" rtlCol="0">
            <a:spAutoFit/>
          </a:bodyPr>
          <a:lstStyle/>
          <a:p>
            <a:pPr algn="ctr"/>
            <a:r>
              <a:rPr lang="en-US" altLang="zh-CN" sz="6600" dirty="0">
                <a:solidFill>
                  <a:schemeClr val="accent2"/>
                </a:solidFill>
                <a:cs typeface="+mn-ea"/>
                <a:sym typeface="+mn-lt"/>
              </a:rPr>
              <a:t>04</a:t>
            </a:r>
            <a:endParaRPr lang="zh-CN" altLang="en-US" sz="6600" dirty="0">
              <a:solidFill>
                <a:schemeClr val="accent2"/>
              </a:solidFill>
              <a:cs typeface="+mn-ea"/>
              <a:sym typeface="+mn-lt"/>
            </a:endParaRPr>
          </a:p>
        </p:txBody>
      </p:sp>
      <p:sp>
        <p:nvSpPr>
          <p:cNvPr id="9" name="文本框 8"/>
          <p:cNvSpPr txBox="1"/>
          <p:nvPr/>
        </p:nvSpPr>
        <p:spPr>
          <a:xfrm>
            <a:off x="3817620" y="3429580"/>
            <a:ext cx="4556760" cy="706755"/>
          </a:xfrm>
          <a:prstGeom prst="rect">
            <a:avLst/>
          </a:prstGeom>
          <a:noFill/>
        </p:spPr>
        <p:txBody>
          <a:bodyPr wrap="square" rtlCol="0">
            <a:spAutoFit/>
          </a:bodyPr>
          <a:lstStyle/>
          <a:p>
            <a:pPr algn="dist"/>
            <a:r>
              <a:rPr kumimoji="0" lang="zh-CN" altLang="en-US" sz="4000" b="1" i="0" u="none" strike="noStrike" kern="1200" cap="none" spc="0" normalizeH="0" baseline="0" noProof="0" dirty="0">
                <a:ln>
                  <a:noFill/>
                </a:ln>
                <a:solidFill>
                  <a:schemeClr val="tx1">
                    <a:lumMod val="65000"/>
                    <a:lumOff val="35000"/>
                  </a:schemeClr>
                </a:solidFill>
                <a:effectLst/>
                <a:uLnTx/>
                <a:uFillTx/>
                <a:ea typeface="宋体" panose="02010600030101010101" pitchFamily="2" charset="-122"/>
                <a:cs typeface="+mn-ea"/>
                <a:sym typeface="+mn-lt"/>
              </a:rPr>
              <a:t>结果总结</a:t>
            </a:r>
            <a:endParaRPr kumimoji="0" lang="zh-CN" altLang="en-US" sz="4000" b="1" i="0" u="none" strike="noStrike" kern="1200" cap="none" spc="0" normalizeH="0" baseline="0" noProof="0" dirty="0">
              <a:ln>
                <a:noFill/>
              </a:ln>
              <a:solidFill>
                <a:schemeClr val="tx1">
                  <a:lumMod val="65000"/>
                  <a:lumOff val="35000"/>
                </a:schemeClr>
              </a:solidFill>
              <a:effectLst/>
              <a:uLnTx/>
              <a:uFillTx/>
              <a:ea typeface="宋体" panose="02010600030101010101" pitchFamily="2" charset="-122"/>
              <a:cs typeface="+mn-ea"/>
              <a:sym typeface="+mn-lt"/>
            </a:endParaRPr>
          </a:p>
        </p:txBody>
      </p:sp>
      <p:sp>
        <p:nvSpPr>
          <p:cNvPr id="11" name="矩形 10"/>
          <p:cNvSpPr/>
          <p:nvPr/>
        </p:nvSpPr>
        <p:spPr>
          <a:xfrm>
            <a:off x="5601930" y="3159380"/>
            <a:ext cx="988140" cy="122040"/>
          </a:xfrm>
          <a:prstGeom prst="rect">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spTree>
  </p:cSld>
  <p:clrMapOvr>
    <a:masterClrMapping/>
  </p:clrMapOvr>
  <p:timing>
    <p:tnLst>
      <p:par>
        <p:cTn id="1" dur="indefinite" restart="never" nodeType="tmRoot"/>
      </p:par>
    </p:tnLst>
    <p:bldLst>
      <p:bldP spid="8" grpId="0"/>
      <p:bldP spid="9" grpId="0"/>
      <p:bldP spid="11"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6383020" y="715010"/>
            <a:ext cx="5048250" cy="2710180"/>
          </a:xfrm>
          <a:prstGeom prst="rect">
            <a:avLst/>
          </a:prstGeom>
        </p:spPr>
      </p:pic>
      <p:pic>
        <p:nvPicPr>
          <p:cNvPr id="5" name="图片 4"/>
          <p:cNvPicPr>
            <a:picLocks noChangeAspect="1"/>
          </p:cNvPicPr>
          <p:nvPr/>
        </p:nvPicPr>
        <p:blipFill>
          <a:blip r:embed="rId2"/>
          <a:stretch>
            <a:fillRect/>
          </a:stretch>
        </p:blipFill>
        <p:spPr>
          <a:xfrm>
            <a:off x="6383020" y="3365500"/>
            <a:ext cx="5048250" cy="2946400"/>
          </a:xfrm>
          <a:prstGeom prst="rect">
            <a:avLst/>
          </a:prstGeom>
        </p:spPr>
      </p:pic>
      <p:pic>
        <p:nvPicPr>
          <p:cNvPr id="6" name="图片 5"/>
          <p:cNvPicPr>
            <a:picLocks noChangeAspect="1"/>
          </p:cNvPicPr>
          <p:nvPr/>
        </p:nvPicPr>
        <p:blipFill>
          <a:blip r:embed="rId3"/>
          <a:stretch>
            <a:fillRect/>
          </a:stretch>
        </p:blipFill>
        <p:spPr>
          <a:xfrm>
            <a:off x="1256665" y="3425190"/>
            <a:ext cx="4961890" cy="2762885"/>
          </a:xfrm>
          <a:prstGeom prst="rect">
            <a:avLst/>
          </a:prstGeom>
        </p:spPr>
      </p:pic>
      <p:pic>
        <p:nvPicPr>
          <p:cNvPr id="12" name="图片 11"/>
          <p:cNvPicPr>
            <a:picLocks noChangeAspect="1"/>
          </p:cNvPicPr>
          <p:nvPr/>
        </p:nvPicPr>
        <p:blipFill>
          <a:blip r:embed="rId4"/>
          <a:stretch>
            <a:fillRect/>
          </a:stretch>
        </p:blipFill>
        <p:spPr>
          <a:xfrm>
            <a:off x="1257300" y="621030"/>
            <a:ext cx="4961255" cy="2882265"/>
          </a:xfrm>
          <a:prstGeom prst="rect">
            <a:avLst/>
          </a:prstGeom>
        </p:spPr>
      </p:pic>
    </p:spTree>
    <p:custDataLst>
      <p:tags r:id="rId5"/>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402558" y="1007588"/>
            <a:ext cx="5245914" cy="559895"/>
            <a:chOff x="3456533" y="1024733"/>
            <a:chExt cx="5245914" cy="559895"/>
          </a:xfrm>
        </p:grpSpPr>
        <p:grpSp>
          <p:nvGrpSpPr>
            <p:cNvPr id="21" name="组合 20"/>
            <p:cNvGrpSpPr/>
            <p:nvPr/>
          </p:nvGrpSpPr>
          <p:grpSpPr>
            <a:xfrm>
              <a:off x="5483411" y="1024733"/>
              <a:ext cx="1225178" cy="47220"/>
              <a:chOff x="5559984" y="1070453"/>
              <a:chExt cx="1225178" cy="47220"/>
            </a:xfrm>
          </p:grpSpPr>
          <p:sp>
            <p:nvSpPr>
              <p:cNvPr id="23" name="矩形 22"/>
              <p:cNvSpPr/>
              <p:nvPr/>
            </p:nvSpPr>
            <p:spPr>
              <a:xfrm>
                <a:off x="5559984" y="1070453"/>
                <a:ext cx="501343" cy="47220"/>
              </a:xfrm>
              <a:prstGeom prst="rect">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sp>
            <p:nvSpPr>
              <p:cNvPr id="24" name="矩形 23"/>
              <p:cNvSpPr/>
              <p:nvPr/>
            </p:nvSpPr>
            <p:spPr>
              <a:xfrm>
                <a:off x="6283819" y="1070453"/>
                <a:ext cx="501343" cy="47220"/>
              </a:xfrm>
              <a:prstGeom prst="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grpSp>
        <p:sp>
          <p:nvSpPr>
            <p:cNvPr id="22" name="矩形 21"/>
            <p:cNvSpPr/>
            <p:nvPr/>
          </p:nvSpPr>
          <p:spPr>
            <a:xfrm>
              <a:off x="3456533" y="1124253"/>
              <a:ext cx="5245914" cy="460375"/>
            </a:xfrm>
            <a:prstGeom prst="rect">
              <a:avLst/>
            </a:prstGeom>
            <a:ln>
              <a:noFill/>
            </a:ln>
          </p:spPr>
          <p:txBody>
            <a:bodyPr wrap="square" anchor="b" anchorCtr="0">
              <a:spAutoFit/>
            </a:bodyPr>
            <a:lstStyle/>
            <a:p>
              <a:pPr algn="ctr">
                <a:buSzPct val="25000"/>
              </a:pPr>
              <a:r>
                <a:rPr lang="zh-CN" altLang="en-US" sz="2400" b="1" dirty="0">
                  <a:solidFill>
                    <a:schemeClr val="tx1">
                      <a:lumMod val="65000"/>
                      <a:lumOff val="35000"/>
                    </a:schemeClr>
                  </a:solidFill>
                  <a:ea typeface="宋体" panose="02010600030101010101" pitchFamily="2" charset="-122"/>
                  <a:cs typeface="+mn-ea"/>
                  <a:sym typeface="+mn-lt"/>
                </a:rPr>
                <a:t>结果分析</a:t>
              </a:r>
              <a:endParaRPr lang="zh-CN" altLang="en-US" sz="2400" b="1" dirty="0">
                <a:solidFill>
                  <a:schemeClr val="tx1">
                    <a:lumMod val="65000"/>
                    <a:lumOff val="35000"/>
                  </a:schemeClr>
                </a:solidFill>
                <a:ea typeface="宋体" panose="02010600030101010101" pitchFamily="2" charset="-122"/>
                <a:cs typeface="+mn-ea"/>
                <a:sym typeface="+mn-lt"/>
              </a:endParaRPr>
            </a:p>
          </p:txBody>
        </p:sp>
      </p:grpSp>
      <p:sp>
        <p:nvSpPr>
          <p:cNvPr id="7" name="文本框 6"/>
          <p:cNvSpPr txBox="1"/>
          <p:nvPr/>
        </p:nvSpPr>
        <p:spPr>
          <a:xfrm>
            <a:off x="1855470" y="1800860"/>
            <a:ext cx="9369425" cy="414020"/>
          </a:xfrm>
          <a:prstGeom prst="rect">
            <a:avLst/>
          </a:prstGeom>
          <a:noFill/>
          <a:ln>
            <a:noFill/>
          </a:ln>
        </p:spPr>
        <p:txBody>
          <a:bodyPr wrap="square" lIns="91440" tIns="45720" rIns="91440" bIns="45720" anchor="t" anchorCtr="0">
            <a:spAutoFit/>
          </a:bodyPr>
          <a:p>
            <a:pPr defTabSz="913765">
              <a:lnSpc>
                <a:spcPct val="150000"/>
              </a:lnSpc>
              <a:buSzPct val="25000"/>
              <a:defRPr/>
            </a:pPr>
            <a:r>
              <a:rPr lang="zh-CN" altLang="en-US" sz="1400" dirty="0">
                <a:solidFill>
                  <a:schemeClr val="tx1">
                    <a:lumMod val="65000"/>
                    <a:lumOff val="35000"/>
                  </a:schemeClr>
                </a:solidFill>
                <a:ea typeface="宋体" panose="02010600030101010101" pitchFamily="2" charset="-122"/>
                <a:cs typeface="+mn-ea"/>
                <a:sym typeface="+mn-lt"/>
              </a:rPr>
              <a:t>橙色点表示采用的插值节点，蓝色点是插值算法的结果。横坐标表示自首次观测时间的日间隔，纵坐标是纬度的数值。</a:t>
            </a:r>
            <a:endParaRPr lang="zh-CN" altLang="en-US" sz="1400" dirty="0">
              <a:solidFill>
                <a:schemeClr val="tx1">
                  <a:lumMod val="65000"/>
                  <a:lumOff val="35000"/>
                </a:schemeClr>
              </a:solidFill>
              <a:ea typeface="宋体" panose="02010600030101010101" pitchFamily="2" charset="-122"/>
              <a:cs typeface="+mn-ea"/>
              <a:sym typeface="+mn-lt"/>
            </a:endParaRPr>
          </a:p>
        </p:txBody>
      </p:sp>
      <p:sp>
        <p:nvSpPr>
          <p:cNvPr id="12" name="文本框 11"/>
          <p:cNvSpPr txBox="1"/>
          <p:nvPr/>
        </p:nvSpPr>
        <p:spPr>
          <a:xfrm>
            <a:off x="1855470" y="2448560"/>
            <a:ext cx="8287385" cy="3046095"/>
          </a:xfrm>
          <a:prstGeom prst="rect">
            <a:avLst/>
          </a:prstGeom>
          <a:noFill/>
          <a:ln>
            <a:noFill/>
          </a:ln>
        </p:spPr>
        <p:txBody>
          <a:bodyPr wrap="square" lIns="91440" tIns="45720" rIns="91440" bIns="45720" anchor="t" anchorCtr="0">
            <a:spAutoFit/>
          </a:bodyPr>
          <a:p>
            <a:pPr defTabSz="913765">
              <a:lnSpc>
                <a:spcPct val="150000"/>
              </a:lnSpc>
              <a:buSzPct val="25000"/>
              <a:defRPr/>
            </a:pPr>
            <a:r>
              <a:rPr lang="zh-CN" altLang="en-US" sz="1600" b="1">
                <a:solidFill>
                  <a:schemeClr val="tx1">
                    <a:lumMod val="65000"/>
                    <a:lumOff val="35000"/>
                  </a:schemeClr>
                </a:solidFill>
                <a:ea typeface="宋体" panose="02010600030101010101" pitchFamily="2" charset="-122"/>
                <a:cs typeface="+mn-ea"/>
                <a:sym typeface="+mn-lt"/>
              </a:rPr>
              <a:t>实验结果分析：</a:t>
            </a:r>
            <a:endParaRPr lang="zh-CN" altLang="en-US" sz="1600" b="1">
              <a:solidFill>
                <a:schemeClr val="tx1">
                  <a:lumMod val="65000"/>
                  <a:lumOff val="35000"/>
                </a:schemeClr>
              </a:solidFill>
              <a:ea typeface="宋体" panose="02010600030101010101" pitchFamily="2" charset="-122"/>
              <a:cs typeface="+mn-ea"/>
              <a:sym typeface="+mn-lt"/>
            </a:endParaRPr>
          </a:p>
          <a:p>
            <a:pPr defTabSz="913765">
              <a:lnSpc>
                <a:spcPct val="150000"/>
              </a:lnSpc>
              <a:buSzPct val="25000"/>
              <a:defRPr/>
            </a:pPr>
            <a:r>
              <a:rPr lang="zh-CN" altLang="en-US" sz="1600">
                <a:solidFill>
                  <a:schemeClr val="tx1">
                    <a:lumMod val="65000"/>
                    <a:lumOff val="35000"/>
                  </a:schemeClr>
                </a:solidFill>
                <a:ea typeface="宋体" panose="02010600030101010101" pitchFamily="2" charset="-122"/>
                <a:cs typeface="+mn-ea"/>
                <a:sym typeface="+mn-lt"/>
              </a:rPr>
              <a:t>①在插值节点区间的中间部分，插值效果较好；而在插值节点区间的边缘部分，插值结果将会产生非常大的偏差。故对于较为复杂的</a:t>
            </a:r>
            <a:r>
              <a:rPr lang="en-US" altLang="zh-CN" sz="1600">
                <a:solidFill>
                  <a:schemeClr val="tx1">
                    <a:lumMod val="65000"/>
                    <a:lumOff val="35000"/>
                  </a:schemeClr>
                </a:solidFill>
                <a:ea typeface="宋体" panose="02010600030101010101" pitchFamily="2" charset="-122"/>
                <a:cs typeface="+mn-ea"/>
                <a:sym typeface="+mn-lt"/>
              </a:rPr>
              <a:t>f(x)</a:t>
            </a:r>
            <a:r>
              <a:rPr lang="zh-CN" altLang="en-US" sz="1600">
                <a:solidFill>
                  <a:schemeClr val="tx1">
                    <a:lumMod val="65000"/>
                    <a:lumOff val="35000"/>
                  </a:schemeClr>
                </a:solidFill>
                <a:ea typeface="宋体" panose="02010600030101010101" pitchFamily="2" charset="-122"/>
                <a:cs typeface="+mn-ea"/>
                <a:sym typeface="+mn-lt"/>
              </a:rPr>
              <a:t>，拉格朗日插值在插值区间两侧表现较差。</a:t>
            </a:r>
            <a:endParaRPr lang="zh-CN" altLang="en-US" sz="1600">
              <a:solidFill>
                <a:schemeClr val="tx1">
                  <a:lumMod val="65000"/>
                  <a:lumOff val="35000"/>
                </a:schemeClr>
              </a:solidFill>
              <a:ea typeface="宋体" panose="02010600030101010101" pitchFamily="2" charset="-122"/>
              <a:cs typeface="+mn-ea"/>
              <a:sym typeface="+mn-lt"/>
            </a:endParaRPr>
          </a:p>
          <a:p>
            <a:pPr defTabSz="913765">
              <a:lnSpc>
                <a:spcPct val="150000"/>
              </a:lnSpc>
              <a:buSzPct val="25000"/>
              <a:defRPr/>
            </a:pPr>
            <a:r>
              <a:rPr lang="zh-CN" altLang="en-US" sz="1600">
                <a:solidFill>
                  <a:schemeClr val="tx1">
                    <a:lumMod val="65000"/>
                    <a:lumOff val="35000"/>
                  </a:schemeClr>
                </a:solidFill>
                <a:ea typeface="宋体" panose="02010600030101010101" pitchFamily="2" charset="-122"/>
                <a:cs typeface="+mn-ea"/>
                <a:sym typeface="+mn-lt"/>
              </a:rPr>
              <a:t>②当选用更多的插值节点时，插值效果反而变差。原因是当插值节点增多时，</a:t>
            </a:r>
            <a:r>
              <a:rPr lang="en-US" altLang="zh-CN" sz="1600">
                <a:solidFill>
                  <a:schemeClr val="tx1">
                    <a:lumMod val="65000"/>
                    <a:lumOff val="35000"/>
                  </a:schemeClr>
                </a:solidFill>
                <a:ea typeface="宋体" panose="02010600030101010101" pitchFamily="2" charset="-122"/>
                <a:cs typeface="+mn-ea"/>
                <a:sym typeface="+mn-lt"/>
              </a:rPr>
              <a:t>f(x)</a:t>
            </a:r>
            <a:r>
              <a:rPr lang="zh-CN" altLang="en-US" sz="1600">
                <a:solidFill>
                  <a:schemeClr val="tx1">
                    <a:lumMod val="65000"/>
                    <a:lumOff val="35000"/>
                  </a:schemeClr>
                </a:solidFill>
                <a:ea typeface="宋体" panose="02010600030101010101" pitchFamily="2" charset="-122"/>
                <a:cs typeface="+mn-ea"/>
                <a:sym typeface="+mn-lt"/>
              </a:rPr>
              <a:t>变得更加高阶更加复杂，拉格朗日插值能力有限。故对于未知的、复杂的</a:t>
            </a:r>
            <a:r>
              <a:rPr lang="en-US" altLang="zh-CN" sz="1600">
                <a:solidFill>
                  <a:schemeClr val="tx1">
                    <a:lumMod val="65000"/>
                    <a:lumOff val="35000"/>
                  </a:schemeClr>
                </a:solidFill>
                <a:ea typeface="宋体" panose="02010600030101010101" pitchFamily="2" charset="-122"/>
                <a:cs typeface="+mn-ea"/>
                <a:sym typeface="+mn-lt"/>
              </a:rPr>
              <a:t>f(x)</a:t>
            </a:r>
            <a:r>
              <a:rPr lang="zh-CN" altLang="en-US" sz="1600">
                <a:solidFill>
                  <a:schemeClr val="tx1">
                    <a:lumMod val="65000"/>
                    <a:lumOff val="35000"/>
                  </a:schemeClr>
                </a:solidFill>
                <a:ea typeface="宋体" panose="02010600030101010101" pitchFamily="2" charset="-122"/>
                <a:cs typeface="+mn-ea"/>
                <a:sym typeface="+mn-lt"/>
              </a:rPr>
              <a:t>，拉格朗日插值能力有限。可以尝试通过减少插值节点的方式实现插值，但这样会损失精度。</a:t>
            </a:r>
            <a:endParaRPr lang="zh-CN" altLang="en-US" sz="1600">
              <a:solidFill>
                <a:schemeClr val="tx1">
                  <a:lumMod val="65000"/>
                  <a:lumOff val="35000"/>
                </a:schemeClr>
              </a:solidFill>
              <a:ea typeface="宋体" panose="02010600030101010101" pitchFamily="2" charset="-122"/>
              <a:cs typeface="+mn-ea"/>
              <a:sym typeface="+mn-lt"/>
            </a:endParaRPr>
          </a:p>
          <a:p>
            <a:pPr defTabSz="913765">
              <a:lnSpc>
                <a:spcPct val="150000"/>
              </a:lnSpc>
              <a:buSzPct val="25000"/>
              <a:defRPr/>
            </a:pPr>
            <a:r>
              <a:rPr lang="zh-CN" altLang="en-US" sz="1600">
                <a:solidFill>
                  <a:schemeClr val="tx1">
                    <a:lumMod val="65000"/>
                    <a:lumOff val="35000"/>
                  </a:schemeClr>
                </a:solidFill>
                <a:ea typeface="宋体" panose="02010600030101010101" pitchFamily="2" charset="-122"/>
                <a:cs typeface="+mn-ea"/>
                <a:sym typeface="+mn-lt"/>
              </a:rPr>
              <a:t>③拉格朗日插值与牛顿插值结果相差不大，但牛顿公式可以迭代，对于新加入的数据可以减少计算量。</a:t>
            </a:r>
            <a:endParaRPr lang="zh-CN" altLang="en-US" sz="1600">
              <a:solidFill>
                <a:schemeClr val="tx1">
                  <a:lumMod val="65000"/>
                  <a:lumOff val="35000"/>
                </a:schemeClr>
              </a:solidFill>
              <a:ea typeface="宋体" panose="02010600030101010101" pitchFamily="2" charset="-122"/>
              <a:cs typeface="+mn-ea"/>
              <a:sym typeface="+mn-lt"/>
            </a:endParaRPr>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402558" y="1007588"/>
            <a:ext cx="5245914" cy="559895"/>
            <a:chOff x="3456533" y="1024733"/>
            <a:chExt cx="5245914" cy="559895"/>
          </a:xfrm>
        </p:grpSpPr>
        <p:grpSp>
          <p:nvGrpSpPr>
            <p:cNvPr id="21" name="组合 20"/>
            <p:cNvGrpSpPr/>
            <p:nvPr/>
          </p:nvGrpSpPr>
          <p:grpSpPr>
            <a:xfrm>
              <a:off x="5483411" y="1024733"/>
              <a:ext cx="1225178" cy="47220"/>
              <a:chOff x="5559984" y="1070453"/>
              <a:chExt cx="1225178" cy="47220"/>
            </a:xfrm>
          </p:grpSpPr>
          <p:sp>
            <p:nvSpPr>
              <p:cNvPr id="23" name="矩形 22"/>
              <p:cNvSpPr/>
              <p:nvPr/>
            </p:nvSpPr>
            <p:spPr>
              <a:xfrm>
                <a:off x="5559984" y="1070453"/>
                <a:ext cx="501343" cy="47220"/>
              </a:xfrm>
              <a:prstGeom prst="rect">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sp>
            <p:nvSpPr>
              <p:cNvPr id="24" name="矩形 23"/>
              <p:cNvSpPr/>
              <p:nvPr/>
            </p:nvSpPr>
            <p:spPr>
              <a:xfrm>
                <a:off x="6283819" y="1070453"/>
                <a:ext cx="501343" cy="47220"/>
              </a:xfrm>
              <a:prstGeom prst="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grpSp>
        <p:sp>
          <p:nvSpPr>
            <p:cNvPr id="22" name="矩形 21"/>
            <p:cNvSpPr/>
            <p:nvPr/>
          </p:nvSpPr>
          <p:spPr>
            <a:xfrm>
              <a:off x="3456533" y="1124253"/>
              <a:ext cx="5245914" cy="460375"/>
            </a:xfrm>
            <a:prstGeom prst="rect">
              <a:avLst/>
            </a:prstGeom>
            <a:ln>
              <a:noFill/>
            </a:ln>
          </p:spPr>
          <p:txBody>
            <a:bodyPr wrap="square" anchor="b" anchorCtr="0">
              <a:spAutoFit/>
            </a:bodyPr>
            <a:lstStyle/>
            <a:p>
              <a:pPr algn="ctr">
                <a:buSzPct val="25000"/>
              </a:pPr>
              <a:r>
                <a:rPr lang="zh-CN" altLang="en-US" sz="2400" b="1" dirty="0">
                  <a:solidFill>
                    <a:schemeClr val="tx1">
                      <a:lumMod val="65000"/>
                      <a:lumOff val="35000"/>
                    </a:schemeClr>
                  </a:solidFill>
                  <a:ea typeface="宋体" panose="02010600030101010101" pitchFamily="2" charset="-122"/>
                  <a:cs typeface="+mn-ea"/>
                  <a:sym typeface="+mn-lt"/>
                </a:rPr>
                <a:t>问题回答</a:t>
              </a:r>
              <a:endParaRPr lang="zh-CN" altLang="en-US" sz="2400" b="1" dirty="0">
                <a:solidFill>
                  <a:schemeClr val="tx1">
                    <a:lumMod val="65000"/>
                    <a:lumOff val="35000"/>
                  </a:schemeClr>
                </a:solidFill>
                <a:ea typeface="宋体" panose="02010600030101010101" pitchFamily="2" charset="-122"/>
                <a:cs typeface="+mn-ea"/>
                <a:sym typeface="+mn-lt"/>
              </a:endParaRPr>
            </a:p>
          </p:txBody>
        </p:sp>
      </p:grpSp>
      <p:sp>
        <p:nvSpPr>
          <p:cNvPr id="12" name="文本框 11"/>
          <p:cNvSpPr txBox="1"/>
          <p:nvPr/>
        </p:nvSpPr>
        <p:spPr>
          <a:xfrm>
            <a:off x="1855470" y="2448560"/>
            <a:ext cx="8287385" cy="1568450"/>
          </a:xfrm>
          <a:prstGeom prst="rect">
            <a:avLst/>
          </a:prstGeom>
          <a:noFill/>
          <a:ln>
            <a:noFill/>
          </a:ln>
        </p:spPr>
        <p:txBody>
          <a:bodyPr wrap="square" lIns="91440" tIns="45720" rIns="91440" bIns="45720" anchor="t" anchorCtr="0">
            <a:spAutoFit/>
          </a:bodyPr>
          <a:p>
            <a:pPr defTabSz="913765">
              <a:lnSpc>
                <a:spcPct val="150000"/>
              </a:lnSpc>
              <a:buSzPct val="25000"/>
              <a:defRPr/>
            </a:pPr>
            <a:r>
              <a:rPr lang="zh-CN" altLang="en-US" sz="1600" b="1">
                <a:solidFill>
                  <a:schemeClr val="tx1">
                    <a:lumMod val="65000"/>
                    <a:lumOff val="35000"/>
                  </a:schemeClr>
                </a:solidFill>
                <a:ea typeface="宋体" panose="02010600030101010101" pitchFamily="2" charset="-122"/>
                <a:cs typeface="+mn-ea"/>
                <a:sym typeface="+mn-lt"/>
              </a:rPr>
              <a:t>问题回答：</a:t>
            </a:r>
            <a:endParaRPr lang="zh-CN" altLang="en-US" sz="1600" b="1">
              <a:solidFill>
                <a:schemeClr val="tx1">
                  <a:lumMod val="65000"/>
                  <a:lumOff val="35000"/>
                </a:schemeClr>
              </a:solidFill>
              <a:ea typeface="宋体" panose="02010600030101010101" pitchFamily="2" charset="-122"/>
              <a:cs typeface="+mn-ea"/>
              <a:sym typeface="+mn-lt"/>
            </a:endParaRPr>
          </a:p>
          <a:p>
            <a:pPr defTabSz="913765">
              <a:lnSpc>
                <a:spcPct val="150000"/>
              </a:lnSpc>
              <a:buSzPct val="25000"/>
              <a:defRPr/>
            </a:pPr>
            <a:r>
              <a:rPr lang="zh-CN" altLang="en-US" sz="1600">
                <a:solidFill>
                  <a:schemeClr val="tx1">
                    <a:lumMod val="65000"/>
                    <a:lumOff val="35000"/>
                  </a:schemeClr>
                </a:solidFill>
                <a:ea typeface="宋体" panose="02010600030101010101" pitchFamily="2" charset="-122"/>
                <a:cs typeface="+mn-ea"/>
                <a:sym typeface="+mn-lt"/>
              </a:rPr>
              <a:t>①</a:t>
            </a:r>
            <a:r>
              <a:rPr lang="zh-CN" sz="1600">
                <a:solidFill>
                  <a:schemeClr val="tx1">
                    <a:lumMod val="65000"/>
                    <a:lumOff val="35000"/>
                  </a:schemeClr>
                </a:solidFill>
                <a:ea typeface="宋体" panose="02010600030101010101" pitchFamily="2" charset="-122"/>
                <a:cs typeface="+mn-ea"/>
                <a:sym typeface="+mn-lt"/>
              </a:rPr>
              <a:t>从实验结果来看，亚洲大黄蜂主要在北纬</a:t>
            </a:r>
            <a:r>
              <a:rPr lang="en-US" altLang="zh-CN" sz="1600">
                <a:solidFill>
                  <a:schemeClr val="tx1">
                    <a:lumMod val="65000"/>
                    <a:lumOff val="35000"/>
                  </a:schemeClr>
                </a:solidFill>
                <a:ea typeface="宋体" panose="02010600030101010101" pitchFamily="2" charset="-122"/>
                <a:cs typeface="+mn-ea"/>
                <a:sym typeface="+mn-lt"/>
              </a:rPr>
              <a:t>48</a:t>
            </a:r>
            <a:r>
              <a:rPr lang="zh-CN" altLang="en-US" sz="1600">
                <a:solidFill>
                  <a:schemeClr val="tx1">
                    <a:lumMod val="65000"/>
                    <a:lumOff val="35000"/>
                  </a:schemeClr>
                </a:solidFill>
                <a:ea typeface="宋体" panose="02010600030101010101" pitchFamily="2" charset="-122"/>
                <a:cs typeface="+mn-ea"/>
                <a:sym typeface="+mn-lt"/>
              </a:rPr>
              <a:t>°，西经</a:t>
            </a:r>
            <a:r>
              <a:rPr lang="en-US" altLang="zh-CN" sz="1600">
                <a:solidFill>
                  <a:schemeClr val="tx1">
                    <a:lumMod val="65000"/>
                    <a:lumOff val="35000"/>
                  </a:schemeClr>
                </a:solidFill>
                <a:ea typeface="宋体" panose="02010600030101010101" pitchFamily="2" charset="-122"/>
                <a:cs typeface="+mn-ea"/>
                <a:sym typeface="+mn-lt"/>
              </a:rPr>
              <a:t>112</a:t>
            </a:r>
            <a:r>
              <a:rPr lang="zh-CN" altLang="en-US" sz="1600">
                <a:solidFill>
                  <a:schemeClr val="tx1">
                    <a:lumMod val="65000"/>
                    <a:lumOff val="35000"/>
                  </a:schemeClr>
                </a:solidFill>
                <a:ea typeface="宋体" panose="02010600030101010101" pitchFamily="2" charset="-122"/>
                <a:cs typeface="+mn-ea"/>
                <a:sym typeface="+mn-lt"/>
              </a:rPr>
              <a:t>°附近活动，并且表现出一定的规律性。</a:t>
            </a:r>
            <a:endParaRPr lang="zh-CN" altLang="en-US" sz="1600">
              <a:solidFill>
                <a:schemeClr val="tx1">
                  <a:lumMod val="65000"/>
                  <a:lumOff val="35000"/>
                </a:schemeClr>
              </a:solidFill>
              <a:ea typeface="宋体" panose="02010600030101010101" pitchFamily="2" charset="-122"/>
              <a:cs typeface="+mn-ea"/>
              <a:sym typeface="+mn-lt"/>
            </a:endParaRPr>
          </a:p>
          <a:p>
            <a:pPr defTabSz="913765">
              <a:lnSpc>
                <a:spcPct val="150000"/>
              </a:lnSpc>
              <a:buSzPct val="25000"/>
              <a:defRPr/>
            </a:pPr>
            <a:r>
              <a:rPr lang="zh-CN" altLang="en-US" sz="1600">
                <a:solidFill>
                  <a:schemeClr val="tx1">
                    <a:lumMod val="65000"/>
                    <a:lumOff val="35000"/>
                  </a:schemeClr>
                </a:solidFill>
                <a:ea typeface="宋体" panose="02010600030101010101" pitchFamily="2" charset="-122"/>
                <a:cs typeface="+mn-ea"/>
                <a:sym typeface="+mn-lt"/>
              </a:rPr>
              <a:t>②传播性分析及准确度判断可由后续模型在插值处理后的连续的时间序列上进行操作。</a:t>
            </a:r>
            <a:endParaRPr lang="zh-CN" altLang="en-US" sz="1600">
              <a:solidFill>
                <a:schemeClr val="tx1">
                  <a:lumMod val="65000"/>
                  <a:lumOff val="35000"/>
                </a:schemeClr>
              </a:solidFill>
              <a:ea typeface="宋体" panose="02010600030101010101" pitchFamily="2" charset="-122"/>
              <a:cs typeface="+mn-ea"/>
              <a:sym typeface="+mn-lt"/>
            </a:endParaRPr>
          </a:p>
        </p:txBody>
      </p:sp>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720342" y="-937548"/>
            <a:ext cx="13047380" cy="8582628"/>
            <a:chOff x="-720342" y="-937548"/>
            <a:chExt cx="13047380" cy="8582628"/>
          </a:xfrm>
        </p:grpSpPr>
        <p:pic>
          <p:nvPicPr>
            <p:cNvPr id="8" name="图片 7"/>
            <p:cNvPicPr>
              <a:picLocks noChangeAspect="1"/>
            </p:cNvPicPr>
            <p:nvPr/>
          </p:nvPicPr>
          <p:blipFill rotWithShape="1">
            <a:blip r:embed="rId1">
              <a:clrChange>
                <a:clrFrom>
                  <a:srgbClr val="FCFCFC"/>
                </a:clrFrom>
                <a:clrTo>
                  <a:srgbClr val="FCFCFC">
                    <a:alpha val="0"/>
                  </a:srgbClr>
                </a:clrTo>
              </a:clrChange>
              <a:extLst>
                <a:ext uri="{28A0092B-C50C-407E-A947-70E740481C1C}">
                  <a14:useLocalDpi xmlns:a14="http://schemas.microsoft.com/office/drawing/2010/main" val="0"/>
                </a:ext>
              </a:extLst>
            </a:blip>
            <a:srcRect t="56709"/>
            <a:stretch>
              <a:fillRect/>
            </a:stretch>
          </p:blipFill>
          <p:spPr>
            <a:xfrm>
              <a:off x="4162935" y="4676174"/>
              <a:ext cx="7222787" cy="2968906"/>
            </a:xfrm>
            <a:prstGeom prst="rect">
              <a:avLst/>
            </a:prstGeom>
          </p:spPr>
        </p:pic>
        <p:pic>
          <p:nvPicPr>
            <p:cNvPr id="10" name="图片 9"/>
            <p:cNvPicPr>
              <a:picLocks noChangeAspect="1"/>
            </p:cNvPicPr>
            <p:nvPr/>
          </p:nvPicPr>
          <p:blipFill rotWithShape="1">
            <a:blip r:embed="rId1">
              <a:clrChange>
                <a:clrFrom>
                  <a:srgbClr val="FCFCFC"/>
                </a:clrFrom>
                <a:clrTo>
                  <a:srgbClr val="FCFCFC">
                    <a:alpha val="0"/>
                  </a:srgbClr>
                </a:clrTo>
              </a:clrChange>
              <a:extLst>
                <a:ext uri="{28A0092B-C50C-407E-A947-70E740481C1C}">
                  <a14:useLocalDpi xmlns:a14="http://schemas.microsoft.com/office/drawing/2010/main" val="0"/>
                </a:ext>
              </a:extLst>
            </a:blip>
            <a:srcRect b="58144"/>
            <a:stretch>
              <a:fillRect/>
            </a:stretch>
          </p:blipFill>
          <p:spPr>
            <a:xfrm>
              <a:off x="667381" y="-937548"/>
              <a:ext cx="7222787" cy="2870522"/>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86" y="429708"/>
              <a:ext cx="10849428" cy="5998584"/>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r="56373"/>
            <a:stretch>
              <a:fillRect/>
            </a:stretch>
          </p:blipFill>
          <p:spPr>
            <a:xfrm>
              <a:off x="-720342" y="-405113"/>
              <a:ext cx="4331643" cy="6858000"/>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60745" t="15499" r="5798"/>
            <a:stretch>
              <a:fillRect/>
            </a:stretch>
          </p:blipFill>
          <p:spPr>
            <a:xfrm>
              <a:off x="9005104" y="1458409"/>
              <a:ext cx="3321934" cy="5795059"/>
            </a:xfrm>
            <a:prstGeom prst="rect">
              <a:avLst/>
            </a:prstGeom>
          </p:spPr>
        </p:pic>
      </p:grpSp>
      <p:sp>
        <p:nvSpPr>
          <p:cNvPr id="3" name="文本框 2"/>
          <p:cNvSpPr txBox="1"/>
          <p:nvPr/>
        </p:nvSpPr>
        <p:spPr>
          <a:xfrm>
            <a:off x="2484607" y="2929185"/>
            <a:ext cx="7222787" cy="923330"/>
          </a:xfrm>
          <a:prstGeom prst="rect">
            <a:avLst/>
          </a:prstGeom>
          <a:noFill/>
        </p:spPr>
        <p:txBody>
          <a:bodyPr wrap="square" rtlCol="0">
            <a:spAutoFit/>
          </a:bodyPr>
          <a:lstStyle/>
          <a:p>
            <a:pPr algn="dist"/>
            <a:r>
              <a:rPr lang="zh-CN" altLang="en-US" sz="5400" dirty="0">
                <a:solidFill>
                  <a:srgbClr val="216172"/>
                </a:solidFill>
                <a:cs typeface="+mn-ea"/>
                <a:sym typeface="+mn-lt"/>
              </a:rPr>
              <a:t>感谢您的聆听</a:t>
            </a:r>
            <a:endParaRPr lang="zh-CN" altLang="en-US" sz="5400" dirty="0">
              <a:solidFill>
                <a:srgbClr val="216172"/>
              </a:solidFill>
              <a:cs typeface="+mn-ea"/>
              <a:sym typeface="+mn-lt"/>
            </a:endParaRPr>
          </a:p>
        </p:txBody>
      </p:sp>
      <p:sp>
        <p:nvSpPr>
          <p:cNvPr id="11" name="文本框 10"/>
          <p:cNvSpPr txBox="1"/>
          <p:nvPr/>
        </p:nvSpPr>
        <p:spPr>
          <a:xfrm>
            <a:off x="2484607" y="2276930"/>
            <a:ext cx="7222787" cy="369332"/>
          </a:xfrm>
          <a:prstGeom prst="rect">
            <a:avLst/>
          </a:prstGeom>
          <a:noFill/>
        </p:spPr>
        <p:txBody>
          <a:bodyPr wrap="square">
            <a:spAutoFit/>
          </a:bodyPr>
          <a:lstStyle/>
          <a:p>
            <a:pPr algn="dist"/>
            <a:r>
              <a:rPr lang="en-US" altLang="zh-CN" dirty="0">
                <a:solidFill>
                  <a:schemeClr val="tx1">
                    <a:lumMod val="65000"/>
                    <a:lumOff val="35000"/>
                  </a:schemeClr>
                </a:solidFill>
                <a:effectLst/>
                <a:cs typeface="+mn-ea"/>
                <a:sym typeface="+mn-lt"/>
              </a:rPr>
              <a:t>THANKS FOR YOUR LISTENING</a:t>
            </a:r>
            <a:endParaRPr lang="en-US" altLang="zh-CN" dirty="0">
              <a:solidFill>
                <a:schemeClr val="tx1">
                  <a:lumMod val="65000"/>
                  <a:lumOff val="35000"/>
                </a:schemeClr>
              </a:solidFill>
              <a:effectLst/>
              <a:cs typeface="+mn-ea"/>
              <a:sym typeface="+mn-lt"/>
            </a:endParaRPr>
          </a:p>
        </p:txBody>
      </p:sp>
      <p:sp>
        <p:nvSpPr>
          <p:cNvPr id="9" name="矩形: 圆角 8"/>
          <p:cNvSpPr/>
          <p:nvPr/>
        </p:nvSpPr>
        <p:spPr>
          <a:xfrm>
            <a:off x="3335142" y="4140519"/>
            <a:ext cx="5775717" cy="271044"/>
          </a:xfrm>
          <a:prstGeom prst="roundRect">
            <a:avLst>
              <a:gd name="adj" fmla="val 45041"/>
            </a:avLst>
          </a:prstGeom>
          <a:solidFill>
            <a:srgbClr val="216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cs typeface="+mn-ea"/>
                <a:sym typeface="+mn-lt"/>
              </a:rPr>
              <a:t>2019</a:t>
            </a:r>
            <a:r>
              <a:rPr lang="zh-CN" altLang="en-US" sz="1400" dirty="0">
                <a:ea typeface="宋体" panose="02010600030101010101" pitchFamily="2" charset="-122"/>
                <a:cs typeface="+mn-ea"/>
                <a:sym typeface="+mn-lt"/>
              </a:rPr>
              <a:t>级</a:t>
            </a:r>
            <a:r>
              <a:rPr lang="en-US" altLang="zh-CN" sz="1400" dirty="0">
                <a:ea typeface="宋体" panose="02010600030101010101" pitchFamily="2" charset="-122"/>
                <a:cs typeface="+mn-ea"/>
                <a:sym typeface="+mn-lt"/>
              </a:rPr>
              <a:t> </a:t>
            </a:r>
            <a:r>
              <a:rPr lang="zh-CN" altLang="en-US" sz="1400" dirty="0">
                <a:ea typeface="宋体" panose="02010600030101010101" pitchFamily="2" charset="-122"/>
                <a:cs typeface="+mn-ea"/>
                <a:sym typeface="+mn-lt"/>
              </a:rPr>
              <a:t>岳宇轩</a:t>
            </a:r>
            <a:r>
              <a:rPr lang="en-US" altLang="zh-CN" sz="1400" dirty="0">
                <a:ea typeface="宋体" panose="02010600030101010101" pitchFamily="2" charset="-122"/>
                <a:cs typeface="+mn-ea"/>
                <a:sym typeface="+mn-lt"/>
              </a:rPr>
              <a:t> </a:t>
            </a:r>
            <a:r>
              <a:rPr lang="zh-CN" altLang="en-US" sz="1400" dirty="0">
                <a:ea typeface="宋体" panose="02010600030101010101" pitchFamily="2" charset="-122"/>
                <a:cs typeface="+mn-ea"/>
                <a:sym typeface="+mn-lt"/>
              </a:rPr>
              <a:t>序号：</a:t>
            </a:r>
            <a:r>
              <a:rPr lang="en-US" altLang="zh-CN" sz="1400" dirty="0">
                <a:ea typeface="宋体" panose="02010600030101010101" pitchFamily="2" charset="-122"/>
                <a:cs typeface="+mn-ea"/>
                <a:sym typeface="+mn-lt"/>
              </a:rPr>
              <a:t>14</a:t>
            </a:r>
            <a:endParaRPr lang="en-US" altLang="zh-CN" sz="1400" dirty="0">
              <a:ea typeface="宋体" panose="02010600030101010101" pitchFamily="2" charset="-122"/>
              <a:cs typeface="+mn-ea"/>
              <a:sym typeface="+mn-lt"/>
            </a:endParaRPr>
          </a:p>
        </p:txBody>
      </p:sp>
    </p:spTree>
  </p:cSld>
  <p:clrMapOvr>
    <a:masterClrMapping/>
  </p:clrMapOvr>
  <p:timing>
    <p:tnLst>
      <p:par>
        <p:cTn id="1" dur="indefinite" restart="never" nodeType="tmRoot"/>
      </p:par>
    </p:tnLst>
    <p:bldLst>
      <p:bldP spid="3" grpId="0"/>
      <p:bldP spid="11" grpId="0"/>
      <p:bldP spid="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0400" y="1375358"/>
            <a:ext cx="10858500" cy="2866241"/>
            <a:chOff x="660400" y="1847798"/>
            <a:chExt cx="10858500" cy="2866241"/>
          </a:xfrm>
        </p:grpSpPr>
        <p:sp>
          <p:nvSpPr>
            <p:cNvPr id="4" name="文本框 3"/>
            <p:cNvSpPr txBox="1"/>
            <p:nvPr/>
          </p:nvSpPr>
          <p:spPr>
            <a:xfrm>
              <a:off x="660400" y="4192069"/>
              <a:ext cx="2295525" cy="521970"/>
            </a:xfrm>
            <a:prstGeom prst="rect">
              <a:avLst/>
            </a:prstGeom>
            <a:noFill/>
          </p:spPr>
          <p:txBody>
            <a:bodyPr wrap="square" rtlCol="0">
              <a:spAutoFit/>
            </a:bodyPr>
            <a:lstStyle/>
            <a:p>
              <a:pPr algn="ctr"/>
              <a:r>
                <a:rPr kumimoji="0" lang="zh-CN" altLang="en-US" sz="2800" b="1" i="0" u="none" strike="noStrike" kern="1200" cap="none" spc="0" normalizeH="0" baseline="0" noProof="0" dirty="0">
                  <a:ln>
                    <a:noFill/>
                  </a:ln>
                  <a:solidFill>
                    <a:schemeClr val="tx1">
                      <a:lumMod val="65000"/>
                      <a:lumOff val="35000"/>
                    </a:schemeClr>
                  </a:solidFill>
                  <a:effectLst/>
                  <a:uLnTx/>
                  <a:uFillTx/>
                  <a:ea typeface="宋体" panose="02010600030101010101" pitchFamily="2" charset="-122"/>
                  <a:cs typeface="+mn-ea"/>
                  <a:sym typeface="+mn-lt"/>
                </a:rPr>
                <a:t>问题背景</a:t>
              </a:r>
              <a:endParaRPr kumimoji="0" lang="zh-CN" altLang="en-US" sz="2800" b="1" i="0" u="none" strike="noStrike" kern="1200" cap="none" spc="0" normalizeH="0" baseline="0" noProof="0" dirty="0">
                <a:ln>
                  <a:noFill/>
                </a:ln>
                <a:solidFill>
                  <a:schemeClr val="tx1">
                    <a:lumMod val="65000"/>
                    <a:lumOff val="35000"/>
                  </a:schemeClr>
                </a:solidFill>
                <a:effectLst/>
                <a:uLnTx/>
                <a:uFillTx/>
                <a:ea typeface="宋体" panose="02010600030101010101" pitchFamily="2" charset="-122"/>
                <a:cs typeface="+mn-ea"/>
                <a:sym typeface="+mn-lt"/>
              </a:endParaRPr>
            </a:p>
          </p:txBody>
        </p:sp>
        <p:sp>
          <p:nvSpPr>
            <p:cNvPr id="6" name="文本框 5"/>
            <p:cNvSpPr txBox="1"/>
            <p:nvPr/>
          </p:nvSpPr>
          <p:spPr>
            <a:xfrm>
              <a:off x="1433700" y="3157846"/>
              <a:ext cx="748923" cy="769441"/>
            </a:xfrm>
            <a:prstGeom prst="rect">
              <a:avLst/>
            </a:prstGeom>
            <a:noFill/>
          </p:spPr>
          <p:txBody>
            <a:bodyPr wrap="none" rtlCol="0">
              <a:spAutoFit/>
            </a:bodyPr>
            <a:lstStyle/>
            <a:p>
              <a:pPr algn="ctr"/>
              <a:r>
                <a:rPr lang="en-US" altLang="zh-CN" sz="4400" b="1">
                  <a:solidFill>
                    <a:schemeClr val="accent1"/>
                  </a:solidFill>
                  <a:cs typeface="+mn-ea"/>
                  <a:sym typeface="+mn-lt"/>
                </a:rPr>
                <a:t>01</a:t>
              </a:r>
              <a:endParaRPr lang="zh-CN" altLang="en-US" sz="4400" b="1" dirty="0">
                <a:solidFill>
                  <a:schemeClr val="accent1"/>
                </a:solidFill>
                <a:cs typeface="+mn-ea"/>
                <a:sym typeface="+mn-lt"/>
              </a:endParaRPr>
            </a:p>
          </p:txBody>
        </p:sp>
        <p:sp>
          <p:nvSpPr>
            <p:cNvPr id="7" name="矩形 6"/>
            <p:cNvSpPr/>
            <p:nvPr/>
          </p:nvSpPr>
          <p:spPr>
            <a:xfrm>
              <a:off x="1256242" y="3927287"/>
              <a:ext cx="1103841" cy="79200"/>
            </a:xfrm>
            <a:prstGeom prst="rect">
              <a:avLst/>
            </a:prstGeom>
            <a:solidFill>
              <a:srgbClr val="21617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sp>
          <p:nvSpPr>
            <p:cNvPr id="8" name="矩形 7"/>
            <p:cNvSpPr/>
            <p:nvPr/>
          </p:nvSpPr>
          <p:spPr>
            <a:xfrm>
              <a:off x="4110567" y="3927287"/>
              <a:ext cx="1103841" cy="79200"/>
            </a:xfrm>
            <a:prstGeom prst="rect">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sp>
          <p:nvSpPr>
            <p:cNvPr id="9" name="文本框 8"/>
            <p:cNvSpPr txBox="1"/>
            <p:nvPr/>
          </p:nvSpPr>
          <p:spPr>
            <a:xfrm>
              <a:off x="3514725" y="4192069"/>
              <a:ext cx="2295525" cy="521970"/>
            </a:xfrm>
            <a:prstGeom prst="rect">
              <a:avLst/>
            </a:prstGeom>
            <a:noFill/>
          </p:spPr>
          <p:txBody>
            <a:bodyPr wrap="square" rtlCol="0">
              <a:spAutoFit/>
            </a:bodyPr>
            <a:lstStyle/>
            <a:p>
              <a:pPr algn="ctr"/>
              <a:r>
                <a:rPr kumimoji="0" lang="zh-CN" altLang="en-US" sz="2800" b="1" i="0" u="none" strike="noStrike" kern="1200" cap="none" spc="0" normalizeH="0" baseline="0" noProof="0" dirty="0">
                  <a:ln>
                    <a:noFill/>
                  </a:ln>
                  <a:solidFill>
                    <a:schemeClr val="tx1">
                      <a:lumMod val="65000"/>
                      <a:lumOff val="35000"/>
                    </a:schemeClr>
                  </a:solidFill>
                  <a:effectLst/>
                  <a:uLnTx/>
                  <a:uFillTx/>
                  <a:ea typeface="宋体" panose="02010600030101010101" pitchFamily="2" charset="-122"/>
                  <a:cs typeface="+mn-ea"/>
                  <a:sym typeface="+mn-lt"/>
                </a:rPr>
                <a:t>算法介绍</a:t>
              </a:r>
              <a:endParaRPr kumimoji="0" lang="zh-CN" altLang="en-US" sz="2800" b="1" i="0" u="none" strike="noStrike" kern="1200" cap="none" spc="0" normalizeH="0" baseline="0" noProof="0" dirty="0">
                <a:ln>
                  <a:noFill/>
                </a:ln>
                <a:solidFill>
                  <a:schemeClr val="tx1">
                    <a:lumMod val="65000"/>
                    <a:lumOff val="35000"/>
                  </a:schemeClr>
                </a:solidFill>
                <a:effectLst/>
                <a:uLnTx/>
                <a:uFillTx/>
                <a:ea typeface="宋体" panose="02010600030101010101" pitchFamily="2" charset="-122"/>
                <a:cs typeface="+mn-ea"/>
                <a:sym typeface="+mn-lt"/>
              </a:endParaRPr>
            </a:p>
          </p:txBody>
        </p:sp>
        <p:sp>
          <p:nvSpPr>
            <p:cNvPr id="11" name="文本框 10"/>
            <p:cNvSpPr txBox="1"/>
            <p:nvPr/>
          </p:nvSpPr>
          <p:spPr>
            <a:xfrm>
              <a:off x="4242339" y="3157846"/>
              <a:ext cx="840295" cy="769441"/>
            </a:xfrm>
            <a:prstGeom prst="rect">
              <a:avLst/>
            </a:prstGeom>
            <a:noFill/>
          </p:spPr>
          <p:txBody>
            <a:bodyPr wrap="none" rtlCol="0">
              <a:spAutoFit/>
            </a:bodyPr>
            <a:lstStyle/>
            <a:p>
              <a:pPr algn="ctr"/>
              <a:r>
                <a:rPr lang="en-US" altLang="zh-CN" sz="4400" b="1">
                  <a:solidFill>
                    <a:schemeClr val="accent2"/>
                  </a:solidFill>
                  <a:cs typeface="+mn-ea"/>
                  <a:sym typeface="+mn-lt"/>
                </a:rPr>
                <a:t>02</a:t>
              </a:r>
              <a:endParaRPr lang="zh-CN" altLang="en-US" sz="4400" b="1" dirty="0">
                <a:solidFill>
                  <a:schemeClr val="accent2"/>
                </a:solidFill>
                <a:cs typeface="+mn-ea"/>
                <a:sym typeface="+mn-lt"/>
              </a:endParaRPr>
            </a:p>
          </p:txBody>
        </p:sp>
        <p:sp>
          <p:nvSpPr>
            <p:cNvPr id="12" name="矩形 11"/>
            <p:cNvSpPr/>
            <p:nvPr/>
          </p:nvSpPr>
          <p:spPr>
            <a:xfrm>
              <a:off x="6964892" y="3927287"/>
              <a:ext cx="1103841" cy="79200"/>
            </a:xfrm>
            <a:prstGeom prst="rect">
              <a:avLst/>
            </a:prstGeom>
            <a:solidFill>
              <a:srgbClr val="21617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cs typeface="+mn-ea"/>
                <a:sym typeface="+mn-lt"/>
              </a:endParaRPr>
            </a:p>
          </p:txBody>
        </p:sp>
        <p:sp>
          <p:nvSpPr>
            <p:cNvPr id="13" name="文本框 12"/>
            <p:cNvSpPr txBox="1"/>
            <p:nvPr/>
          </p:nvSpPr>
          <p:spPr>
            <a:xfrm>
              <a:off x="6369050" y="4192069"/>
              <a:ext cx="2295525" cy="521970"/>
            </a:xfrm>
            <a:prstGeom prst="rect">
              <a:avLst/>
            </a:prstGeom>
            <a:noFill/>
          </p:spPr>
          <p:txBody>
            <a:bodyPr wrap="square" rtlCol="0">
              <a:spAutoFit/>
            </a:bodyPr>
            <a:lstStyle/>
            <a:p>
              <a:pPr algn="ctr"/>
              <a:r>
                <a:rPr kumimoji="0" lang="zh-CN" altLang="en-US" sz="2800" b="1" i="0" u="none" strike="noStrike" kern="1200" cap="none" spc="0" normalizeH="0" baseline="0" noProof="0" dirty="0">
                  <a:ln>
                    <a:noFill/>
                  </a:ln>
                  <a:solidFill>
                    <a:schemeClr val="tx1">
                      <a:lumMod val="65000"/>
                      <a:lumOff val="35000"/>
                    </a:schemeClr>
                  </a:solidFill>
                  <a:effectLst/>
                  <a:uLnTx/>
                  <a:uFillTx/>
                  <a:ea typeface="宋体" panose="02010600030101010101" pitchFamily="2" charset="-122"/>
                  <a:cs typeface="+mn-ea"/>
                  <a:sym typeface="+mn-lt"/>
                </a:rPr>
                <a:t>解决过程</a:t>
              </a:r>
              <a:endParaRPr kumimoji="0" lang="zh-CN" altLang="en-US" sz="2800" b="1" i="0" u="none" strike="noStrike" kern="1200" cap="none" spc="0" normalizeH="0" baseline="0" noProof="0" dirty="0">
                <a:ln>
                  <a:noFill/>
                </a:ln>
                <a:solidFill>
                  <a:schemeClr val="tx1">
                    <a:lumMod val="65000"/>
                    <a:lumOff val="35000"/>
                  </a:schemeClr>
                </a:solidFill>
                <a:effectLst/>
                <a:uLnTx/>
                <a:uFillTx/>
                <a:ea typeface="宋体" panose="02010600030101010101" pitchFamily="2" charset="-122"/>
                <a:cs typeface="+mn-ea"/>
                <a:sym typeface="+mn-lt"/>
              </a:endParaRPr>
            </a:p>
          </p:txBody>
        </p:sp>
        <p:sp>
          <p:nvSpPr>
            <p:cNvPr id="15" name="文本框 14"/>
            <p:cNvSpPr txBox="1"/>
            <p:nvPr/>
          </p:nvSpPr>
          <p:spPr>
            <a:xfrm>
              <a:off x="7110290" y="3157846"/>
              <a:ext cx="813043" cy="769441"/>
            </a:xfrm>
            <a:prstGeom prst="rect">
              <a:avLst/>
            </a:prstGeom>
            <a:noFill/>
          </p:spPr>
          <p:txBody>
            <a:bodyPr wrap="none" rtlCol="0">
              <a:spAutoFit/>
            </a:bodyPr>
            <a:lstStyle/>
            <a:p>
              <a:pPr algn="ctr"/>
              <a:r>
                <a:rPr lang="en-US" altLang="zh-CN" sz="4400" b="1" dirty="0">
                  <a:solidFill>
                    <a:schemeClr val="accent1"/>
                  </a:solidFill>
                  <a:cs typeface="+mn-ea"/>
                  <a:sym typeface="+mn-lt"/>
                </a:rPr>
                <a:t>03</a:t>
              </a:r>
              <a:endParaRPr lang="zh-CN" altLang="en-US" sz="4400" b="1" dirty="0">
                <a:solidFill>
                  <a:schemeClr val="accent1"/>
                </a:solidFill>
                <a:cs typeface="+mn-ea"/>
                <a:sym typeface="+mn-lt"/>
              </a:endParaRPr>
            </a:p>
          </p:txBody>
        </p:sp>
        <p:sp>
          <p:nvSpPr>
            <p:cNvPr id="16" name="矩形 15"/>
            <p:cNvSpPr/>
            <p:nvPr/>
          </p:nvSpPr>
          <p:spPr>
            <a:xfrm>
              <a:off x="9819217" y="3927287"/>
              <a:ext cx="1103841" cy="79200"/>
            </a:xfrm>
            <a:prstGeom prst="rect">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cs typeface="+mn-ea"/>
                <a:sym typeface="+mn-lt"/>
              </a:endParaRPr>
            </a:p>
          </p:txBody>
        </p:sp>
        <p:sp>
          <p:nvSpPr>
            <p:cNvPr id="17" name="文本框 16"/>
            <p:cNvSpPr txBox="1"/>
            <p:nvPr/>
          </p:nvSpPr>
          <p:spPr>
            <a:xfrm>
              <a:off x="9223375" y="4192069"/>
              <a:ext cx="2295525" cy="521970"/>
            </a:xfrm>
            <a:prstGeom prst="rect">
              <a:avLst/>
            </a:prstGeom>
            <a:noFill/>
          </p:spPr>
          <p:txBody>
            <a:bodyPr wrap="square" rtlCol="0">
              <a:spAutoFit/>
            </a:bodyPr>
            <a:lstStyle/>
            <a:p>
              <a:pPr algn="ctr"/>
              <a:r>
                <a:rPr kumimoji="0" lang="zh-CN" altLang="en-US" sz="2800" b="1" i="0" u="none" strike="noStrike" kern="1200" cap="none" spc="0" normalizeH="0" baseline="0" noProof="0" dirty="0">
                  <a:ln>
                    <a:noFill/>
                  </a:ln>
                  <a:solidFill>
                    <a:schemeClr val="tx1">
                      <a:lumMod val="65000"/>
                      <a:lumOff val="35000"/>
                    </a:schemeClr>
                  </a:solidFill>
                  <a:effectLst/>
                  <a:uLnTx/>
                  <a:uFillTx/>
                  <a:ea typeface="宋体" panose="02010600030101010101" pitchFamily="2" charset="-122"/>
                  <a:cs typeface="+mn-ea"/>
                  <a:sym typeface="+mn-lt"/>
                </a:rPr>
                <a:t>结果总结</a:t>
              </a:r>
              <a:endParaRPr kumimoji="0" lang="zh-CN" altLang="en-US" sz="2800" b="1" i="0" u="none" strike="noStrike" kern="1200" cap="none" spc="0" normalizeH="0" baseline="0" noProof="0" dirty="0">
                <a:ln>
                  <a:noFill/>
                </a:ln>
                <a:solidFill>
                  <a:schemeClr val="tx1">
                    <a:lumMod val="65000"/>
                    <a:lumOff val="35000"/>
                  </a:schemeClr>
                </a:solidFill>
                <a:effectLst/>
                <a:uLnTx/>
                <a:uFillTx/>
                <a:ea typeface="宋体" panose="02010600030101010101" pitchFamily="2" charset="-122"/>
                <a:cs typeface="+mn-ea"/>
                <a:sym typeface="+mn-lt"/>
              </a:endParaRPr>
            </a:p>
          </p:txBody>
        </p:sp>
        <p:sp>
          <p:nvSpPr>
            <p:cNvPr id="19" name="文本框 18"/>
            <p:cNvSpPr txBox="1"/>
            <p:nvPr/>
          </p:nvSpPr>
          <p:spPr>
            <a:xfrm>
              <a:off x="9939768" y="3157846"/>
              <a:ext cx="862737" cy="769441"/>
            </a:xfrm>
            <a:prstGeom prst="rect">
              <a:avLst/>
            </a:prstGeom>
            <a:noFill/>
          </p:spPr>
          <p:txBody>
            <a:bodyPr wrap="none" rtlCol="0">
              <a:spAutoFit/>
            </a:bodyPr>
            <a:lstStyle/>
            <a:p>
              <a:pPr algn="ctr"/>
              <a:r>
                <a:rPr lang="en-US" altLang="zh-CN" sz="4400" b="1">
                  <a:solidFill>
                    <a:schemeClr val="accent2"/>
                  </a:solidFill>
                  <a:cs typeface="+mn-ea"/>
                  <a:sym typeface="+mn-lt"/>
                </a:rPr>
                <a:t>04</a:t>
              </a:r>
              <a:endParaRPr lang="zh-CN" altLang="en-US" sz="4400" b="1" dirty="0">
                <a:solidFill>
                  <a:schemeClr val="accent2"/>
                </a:solidFill>
                <a:cs typeface="+mn-ea"/>
                <a:sym typeface="+mn-lt"/>
              </a:endParaRPr>
            </a:p>
          </p:txBody>
        </p:sp>
        <p:sp>
          <p:nvSpPr>
            <p:cNvPr id="20" name="文本框 19"/>
            <p:cNvSpPr txBox="1"/>
            <p:nvPr/>
          </p:nvSpPr>
          <p:spPr>
            <a:xfrm>
              <a:off x="4868804" y="1847798"/>
              <a:ext cx="2441694" cy="584775"/>
            </a:xfrm>
            <a:prstGeom prst="rect">
              <a:avLst/>
            </a:prstGeom>
            <a:noFill/>
          </p:spPr>
          <p:txBody>
            <a:bodyPr wrap="none" rtlCol="0">
              <a:spAutoFit/>
            </a:bodyPr>
            <a:lstStyle/>
            <a:p>
              <a:pPr algn="ctr"/>
              <a:r>
                <a:rPr lang="en-US" altLang="zh-CN" sz="3200" b="1" dirty="0">
                  <a:solidFill>
                    <a:schemeClr val="tx1">
                      <a:lumMod val="65000"/>
                      <a:lumOff val="35000"/>
                    </a:schemeClr>
                  </a:solidFill>
                  <a:cs typeface="+mn-ea"/>
                  <a:sym typeface="+mn-lt"/>
                </a:rPr>
                <a:t>CONTENTS</a:t>
              </a:r>
              <a:endParaRPr lang="zh-CN" altLang="en-US" sz="3200" b="1" dirty="0">
                <a:solidFill>
                  <a:schemeClr val="tx1">
                    <a:lumMod val="65000"/>
                    <a:lumOff val="35000"/>
                  </a:schemeClr>
                </a:solidFill>
                <a:cs typeface="+mn-ea"/>
                <a:sym typeface="+mn-lt"/>
              </a:endParaRPr>
            </a:p>
          </p:txBody>
        </p:sp>
      </p:grpSp>
    </p:spTree>
    <p:custDataLst>
      <p:tags r:id="rId1"/>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1059" y="-937548"/>
            <a:ext cx="16616221" cy="8582628"/>
            <a:chOff x="-2091059" y="-937548"/>
            <a:chExt cx="16616221" cy="8582628"/>
          </a:xfrm>
        </p:grpSpPr>
        <p:pic>
          <p:nvPicPr>
            <p:cNvPr id="3" name="图片 2"/>
            <p:cNvPicPr>
              <a:picLocks noChangeAspect="1"/>
            </p:cNvPicPr>
            <p:nvPr/>
          </p:nvPicPr>
          <p:blipFill rotWithShape="1">
            <a:blip r:embed="rId1">
              <a:clrChange>
                <a:clrFrom>
                  <a:srgbClr val="FCFCFC"/>
                </a:clrFrom>
                <a:clrTo>
                  <a:srgbClr val="FCFCFC">
                    <a:alpha val="0"/>
                  </a:srgbClr>
                </a:clrTo>
              </a:clrChange>
              <a:extLst>
                <a:ext uri="{28A0092B-C50C-407E-A947-70E740481C1C}">
                  <a14:useLocalDpi xmlns:a14="http://schemas.microsoft.com/office/drawing/2010/main" val="0"/>
                </a:ext>
              </a:extLst>
            </a:blip>
            <a:srcRect t="56709"/>
            <a:stretch>
              <a:fillRect/>
            </a:stretch>
          </p:blipFill>
          <p:spPr>
            <a:xfrm>
              <a:off x="7302375" y="4676174"/>
              <a:ext cx="7222787" cy="2968906"/>
            </a:xfrm>
            <a:prstGeom prst="rect">
              <a:avLst/>
            </a:prstGeom>
          </p:spPr>
        </p:pic>
        <p:pic>
          <p:nvPicPr>
            <p:cNvPr id="4" name="图片 3"/>
            <p:cNvPicPr>
              <a:picLocks noChangeAspect="1"/>
            </p:cNvPicPr>
            <p:nvPr/>
          </p:nvPicPr>
          <p:blipFill rotWithShape="1">
            <a:blip r:embed="rId1">
              <a:clrChange>
                <a:clrFrom>
                  <a:srgbClr val="FCFCFC"/>
                </a:clrFrom>
                <a:clrTo>
                  <a:srgbClr val="FCFCFC">
                    <a:alpha val="0"/>
                  </a:srgbClr>
                </a:clrTo>
              </a:clrChange>
              <a:extLst>
                <a:ext uri="{28A0092B-C50C-407E-A947-70E740481C1C}">
                  <a14:useLocalDpi xmlns:a14="http://schemas.microsoft.com/office/drawing/2010/main" val="0"/>
                </a:ext>
              </a:extLst>
            </a:blip>
            <a:srcRect b="58144"/>
            <a:stretch>
              <a:fillRect/>
            </a:stretch>
          </p:blipFill>
          <p:spPr>
            <a:xfrm>
              <a:off x="-2091059" y="-937548"/>
              <a:ext cx="7222787" cy="2870522"/>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86" y="429708"/>
              <a:ext cx="10849428" cy="5998584"/>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r="56373"/>
            <a:stretch>
              <a:fillRect/>
            </a:stretch>
          </p:blipFill>
          <p:spPr>
            <a:xfrm flipV="1">
              <a:off x="-720342" y="417847"/>
              <a:ext cx="4331643" cy="6858000"/>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60745" t="15499" r="5798"/>
            <a:stretch>
              <a:fillRect/>
            </a:stretch>
          </p:blipFill>
          <p:spPr>
            <a:xfrm flipV="1">
              <a:off x="9005104" y="-400871"/>
              <a:ext cx="3321934" cy="5795059"/>
            </a:xfrm>
            <a:prstGeom prst="rect">
              <a:avLst/>
            </a:prstGeom>
          </p:spPr>
        </p:pic>
      </p:grpSp>
      <p:sp>
        <p:nvSpPr>
          <p:cNvPr id="8" name="文本框 7"/>
          <p:cNvSpPr txBox="1"/>
          <p:nvPr/>
        </p:nvSpPr>
        <p:spPr>
          <a:xfrm>
            <a:off x="5582077" y="2104512"/>
            <a:ext cx="1027846" cy="1107996"/>
          </a:xfrm>
          <a:prstGeom prst="rect">
            <a:avLst/>
          </a:prstGeom>
          <a:noFill/>
        </p:spPr>
        <p:txBody>
          <a:bodyPr wrap="none" rtlCol="0">
            <a:spAutoFit/>
          </a:bodyPr>
          <a:lstStyle/>
          <a:p>
            <a:pPr algn="ctr"/>
            <a:r>
              <a:rPr lang="en-US" altLang="zh-CN" sz="6600" dirty="0">
                <a:solidFill>
                  <a:schemeClr val="accent1"/>
                </a:solidFill>
                <a:cs typeface="+mn-ea"/>
                <a:sym typeface="+mn-lt"/>
              </a:rPr>
              <a:t>01</a:t>
            </a:r>
            <a:endParaRPr lang="zh-CN" altLang="en-US" sz="6600" dirty="0">
              <a:solidFill>
                <a:schemeClr val="accent1"/>
              </a:solidFill>
              <a:cs typeface="+mn-ea"/>
              <a:sym typeface="+mn-lt"/>
            </a:endParaRPr>
          </a:p>
        </p:txBody>
      </p:sp>
      <p:sp>
        <p:nvSpPr>
          <p:cNvPr id="9" name="文本框 8"/>
          <p:cNvSpPr txBox="1"/>
          <p:nvPr/>
        </p:nvSpPr>
        <p:spPr>
          <a:xfrm>
            <a:off x="3817620" y="3429580"/>
            <a:ext cx="4556760" cy="706755"/>
          </a:xfrm>
          <a:prstGeom prst="rect">
            <a:avLst/>
          </a:prstGeom>
          <a:noFill/>
        </p:spPr>
        <p:txBody>
          <a:bodyPr wrap="square" rtlCol="0">
            <a:spAutoFit/>
          </a:bodyPr>
          <a:lstStyle/>
          <a:p>
            <a:pPr algn="dist"/>
            <a:r>
              <a:rPr kumimoji="0" lang="zh-CN" altLang="en-US" sz="4000" b="1" i="0" u="none" strike="noStrike" kern="1200" cap="none" spc="0" normalizeH="0" baseline="0" noProof="0" dirty="0">
                <a:ln>
                  <a:noFill/>
                </a:ln>
                <a:solidFill>
                  <a:schemeClr val="tx1">
                    <a:lumMod val="65000"/>
                    <a:lumOff val="35000"/>
                  </a:schemeClr>
                </a:solidFill>
                <a:effectLst/>
                <a:uLnTx/>
                <a:uFillTx/>
                <a:ea typeface="宋体" panose="02010600030101010101" pitchFamily="2" charset="-122"/>
                <a:cs typeface="+mn-ea"/>
                <a:sym typeface="+mn-lt"/>
              </a:rPr>
              <a:t>问题背景</a:t>
            </a:r>
            <a:endParaRPr kumimoji="0" lang="zh-CN" altLang="en-US" sz="4000" b="1" i="0" u="none" strike="noStrike" kern="1200" cap="none" spc="0" normalizeH="0" baseline="0" noProof="0" dirty="0">
              <a:ln>
                <a:noFill/>
              </a:ln>
              <a:solidFill>
                <a:schemeClr val="tx1">
                  <a:lumMod val="65000"/>
                  <a:lumOff val="35000"/>
                </a:schemeClr>
              </a:solidFill>
              <a:effectLst/>
              <a:uLnTx/>
              <a:uFillTx/>
              <a:ea typeface="宋体" panose="02010600030101010101" pitchFamily="2" charset="-122"/>
              <a:cs typeface="+mn-ea"/>
              <a:sym typeface="+mn-lt"/>
            </a:endParaRPr>
          </a:p>
        </p:txBody>
      </p:sp>
      <p:sp>
        <p:nvSpPr>
          <p:cNvPr id="11" name="矩形 10"/>
          <p:cNvSpPr/>
          <p:nvPr/>
        </p:nvSpPr>
        <p:spPr>
          <a:xfrm>
            <a:off x="5601930" y="3159380"/>
            <a:ext cx="988140" cy="122040"/>
          </a:xfrm>
          <a:prstGeom prst="rect">
            <a:avLst/>
          </a:prstGeom>
          <a:solidFill>
            <a:srgbClr val="21617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spTree>
  </p:cSld>
  <p:clrMapOvr>
    <a:masterClrMapping/>
  </p:clrMapOvr>
  <p:timing>
    <p:tnLst>
      <p:par>
        <p:cTn id="1" dur="indefinite" restart="never" nodeType="tmRoot"/>
      </p:par>
    </p:tnLst>
    <p:bldLst>
      <p:bldP spid="8" grpId="0"/>
      <p:bldP spid="9" grpId="0"/>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393940" y="1847215"/>
            <a:ext cx="3257531" cy="3861674"/>
            <a:chOff x="6982460" y="1847215"/>
            <a:chExt cx="3257531" cy="3861674"/>
          </a:xfrm>
        </p:grpSpPr>
        <p:grpSp>
          <p:nvGrpSpPr>
            <p:cNvPr id="6" name="组合 5"/>
            <p:cNvGrpSpPr/>
            <p:nvPr/>
          </p:nvGrpSpPr>
          <p:grpSpPr>
            <a:xfrm>
              <a:off x="6982460" y="1847215"/>
              <a:ext cx="3256896" cy="1876223"/>
              <a:chOff x="6938008" y="1572922"/>
              <a:chExt cx="3256896" cy="1876223"/>
            </a:xfrm>
          </p:grpSpPr>
          <p:sp>
            <p:nvSpPr>
              <p:cNvPr id="16" name="文本框 15"/>
              <p:cNvSpPr txBox="1"/>
              <p:nvPr/>
            </p:nvSpPr>
            <p:spPr>
              <a:xfrm>
                <a:off x="7037370" y="1573134"/>
                <a:ext cx="3157534" cy="1868805"/>
              </a:xfrm>
              <a:prstGeom prst="rect">
                <a:avLst/>
              </a:prstGeom>
              <a:noFill/>
              <a:ln>
                <a:noFill/>
              </a:ln>
            </p:spPr>
            <p:txBody>
              <a:bodyPr wrap="square" lIns="91440" tIns="45720" rIns="91440" bIns="45720" anchor="t" anchorCtr="0">
                <a:spAutoFit/>
              </a:bodyPr>
              <a:lstStyle/>
              <a:p>
                <a:pPr defTabSz="913765">
                  <a:lnSpc>
                    <a:spcPct val="150000"/>
                  </a:lnSpc>
                  <a:buSzPct val="25000"/>
                  <a:defRPr/>
                </a:pPr>
                <a:r>
                  <a:rPr lang="en-US" altLang="zh-CN" sz="1100" dirty="0">
                    <a:solidFill>
                      <a:schemeClr val="tx1">
                        <a:lumMod val="65000"/>
                        <a:lumOff val="35000"/>
                      </a:schemeClr>
                    </a:solidFill>
                    <a:cs typeface="+mn-ea"/>
                    <a:sym typeface="+mn-lt"/>
                  </a:rPr>
                  <a:t>2019年9月，在加拿大不列颠哥伦比亚省的温哥华岛上发现了胡蜂（Vespa mandarinia，又称亚洲大黄蜂）群体。当地的鸟巢很快被摧毁，但这一事件的消息迅速传遍了整个地区。从那时起，在邻近的华盛顿州发生了几次确认的害虫目击事件，以及大量的不实目击事件。</a:t>
                </a:r>
                <a:r>
                  <a:rPr lang="zh-CN" altLang="en-US" sz="1100" dirty="0">
                    <a:solidFill>
                      <a:schemeClr val="tx1">
                        <a:lumMod val="65000"/>
                        <a:lumOff val="35000"/>
                      </a:schemeClr>
                    </a:solidFill>
                    <a:ea typeface="宋体" panose="02010600030101010101" pitchFamily="2" charset="-122"/>
                    <a:cs typeface="+mn-ea"/>
                    <a:sym typeface="+mn-lt"/>
                  </a:rPr>
                  <a:t>左图</a:t>
                </a:r>
                <a:r>
                  <a:rPr lang="en-US" altLang="zh-CN" sz="1100" dirty="0">
                    <a:solidFill>
                      <a:schemeClr val="tx1">
                        <a:lumMod val="65000"/>
                        <a:lumOff val="35000"/>
                      </a:schemeClr>
                    </a:solidFill>
                    <a:cs typeface="+mn-ea"/>
                    <a:sym typeface="+mn-lt"/>
                  </a:rPr>
                  <a:t>显示了探测、大黄蜂观察和公众目击的地图。</a:t>
                </a:r>
                <a:endParaRPr lang="en-US" altLang="zh-CN" sz="1100" dirty="0">
                  <a:solidFill>
                    <a:schemeClr val="tx1">
                      <a:lumMod val="65000"/>
                      <a:lumOff val="35000"/>
                    </a:schemeClr>
                  </a:solidFill>
                  <a:cs typeface="+mn-ea"/>
                  <a:sym typeface="+mn-lt"/>
                </a:endParaRPr>
              </a:p>
            </p:txBody>
          </p:sp>
          <p:cxnSp>
            <p:nvCxnSpPr>
              <p:cNvPr id="17" name="直接连接符 16"/>
              <p:cNvCxnSpPr/>
              <p:nvPr/>
            </p:nvCxnSpPr>
            <p:spPr>
              <a:xfrm>
                <a:off x="6938008" y="1572922"/>
                <a:ext cx="19685" cy="187622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6987538" y="3840084"/>
              <a:ext cx="3252453" cy="1868805"/>
              <a:chOff x="6959458" y="3851514"/>
              <a:chExt cx="3252453" cy="1868805"/>
            </a:xfrm>
          </p:grpSpPr>
          <p:sp>
            <p:nvSpPr>
              <p:cNvPr id="10" name="文本框 9"/>
              <p:cNvSpPr txBox="1"/>
              <p:nvPr/>
            </p:nvSpPr>
            <p:spPr>
              <a:xfrm>
                <a:off x="7054377" y="3851514"/>
                <a:ext cx="3157534" cy="1868805"/>
              </a:xfrm>
              <a:prstGeom prst="rect">
                <a:avLst/>
              </a:prstGeom>
              <a:noFill/>
              <a:ln>
                <a:noFill/>
              </a:ln>
            </p:spPr>
            <p:txBody>
              <a:bodyPr wrap="square" lIns="91440" tIns="45720" rIns="91440" bIns="45720" anchor="t" anchorCtr="0">
                <a:spAutoFit/>
              </a:bodyPr>
              <a:lstStyle/>
              <a:p>
                <a:pPr defTabSz="913765">
                  <a:lnSpc>
                    <a:spcPct val="150000"/>
                  </a:lnSpc>
                  <a:buSzPct val="25000"/>
                  <a:defRPr/>
                </a:pPr>
                <a:r>
                  <a:rPr lang="en-US" altLang="zh-CN" sz="1100">
                    <a:solidFill>
                      <a:schemeClr val="tx1">
                        <a:lumMod val="65000"/>
                        <a:lumOff val="35000"/>
                      </a:schemeClr>
                    </a:solidFill>
                    <a:cs typeface="+mn-ea"/>
                    <a:sym typeface="+mn-lt"/>
                  </a:rPr>
                  <a:t>由于胡蜂对当地蜜蜂种群的潜在严重影响，胡蜂的存在会引起很大的焦虑。华盛顿州已经建立了帮助热线和一个网站，供人们报告这些黄蜂的目击情况。根据这些来自公众的报告，国家必须决定如何将其有限的资源优先用于后续补充调查。虽然一些报告已被确定为胡蜂，许多其他目击已证明是其他类型的昆虫。</a:t>
                </a:r>
                <a:endParaRPr lang="en-US" altLang="zh-CN" sz="1100">
                  <a:solidFill>
                    <a:schemeClr val="tx1">
                      <a:lumMod val="65000"/>
                      <a:lumOff val="35000"/>
                    </a:schemeClr>
                  </a:solidFill>
                  <a:cs typeface="+mn-ea"/>
                  <a:sym typeface="+mn-lt"/>
                </a:endParaRPr>
              </a:p>
            </p:txBody>
          </p:sp>
          <p:cxnSp>
            <p:nvCxnSpPr>
              <p:cNvPr id="11" name="直接连接符 10"/>
              <p:cNvCxnSpPr/>
              <p:nvPr/>
            </p:nvCxnSpPr>
            <p:spPr>
              <a:xfrm>
                <a:off x="6959458" y="4015105"/>
                <a:ext cx="8249" cy="168465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3402558" y="1007588"/>
            <a:ext cx="5245914" cy="559895"/>
            <a:chOff x="3456533" y="1024733"/>
            <a:chExt cx="5245914" cy="559895"/>
          </a:xfrm>
        </p:grpSpPr>
        <p:grpSp>
          <p:nvGrpSpPr>
            <p:cNvPr id="21" name="组合 20"/>
            <p:cNvGrpSpPr/>
            <p:nvPr/>
          </p:nvGrpSpPr>
          <p:grpSpPr>
            <a:xfrm>
              <a:off x="5483411" y="1024733"/>
              <a:ext cx="1225178" cy="47220"/>
              <a:chOff x="5559984" y="1070453"/>
              <a:chExt cx="1225178" cy="47220"/>
            </a:xfrm>
          </p:grpSpPr>
          <p:sp>
            <p:nvSpPr>
              <p:cNvPr id="23" name="矩形 22"/>
              <p:cNvSpPr/>
              <p:nvPr/>
            </p:nvSpPr>
            <p:spPr>
              <a:xfrm>
                <a:off x="5559984" y="1070453"/>
                <a:ext cx="501343" cy="47220"/>
              </a:xfrm>
              <a:prstGeom prst="rect">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sp>
            <p:nvSpPr>
              <p:cNvPr id="24" name="矩形 23"/>
              <p:cNvSpPr/>
              <p:nvPr/>
            </p:nvSpPr>
            <p:spPr>
              <a:xfrm>
                <a:off x="6283819" y="1070453"/>
                <a:ext cx="501343" cy="47220"/>
              </a:xfrm>
              <a:prstGeom prst="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grpSp>
        <p:sp>
          <p:nvSpPr>
            <p:cNvPr id="22" name="矩形 21"/>
            <p:cNvSpPr/>
            <p:nvPr/>
          </p:nvSpPr>
          <p:spPr>
            <a:xfrm>
              <a:off x="3456533" y="1124253"/>
              <a:ext cx="5245914" cy="460375"/>
            </a:xfrm>
            <a:prstGeom prst="rect">
              <a:avLst/>
            </a:prstGeom>
            <a:ln>
              <a:noFill/>
            </a:ln>
          </p:spPr>
          <p:txBody>
            <a:bodyPr wrap="square" anchor="b" anchorCtr="0">
              <a:spAutoFit/>
            </a:bodyPr>
            <a:lstStyle/>
            <a:p>
              <a:pPr algn="ctr">
                <a:buSzPct val="25000"/>
              </a:pPr>
              <a:r>
                <a:rPr lang="zh-CN" altLang="en-US" sz="2400" b="1" dirty="0">
                  <a:solidFill>
                    <a:schemeClr val="tx1">
                      <a:lumMod val="65000"/>
                      <a:lumOff val="35000"/>
                    </a:schemeClr>
                  </a:solidFill>
                  <a:ea typeface="宋体" panose="02010600030101010101" pitchFamily="2" charset="-122"/>
                  <a:cs typeface="+mn-ea"/>
                  <a:sym typeface="+mn-lt"/>
                </a:rPr>
                <a:t>证实关于黄蜂的传言</a:t>
              </a:r>
              <a:endParaRPr lang="zh-CN" altLang="en-US" sz="2400" b="1" dirty="0">
                <a:solidFill>
                  <a:schemeClr val="tx1">
                    <a:lumMod val="65000"/>
                    <a:lumOff val="35000"/>
                  </a:schemeClr>
                </a:solidFill>
                <a:ea typeface="宋体" panose="02010600030101010101" pitchFamily="2" charset="-122"/>
                <a:cs typeface="+mn-ea"/>
                <a:sym typeface="+mn-lt"/>
              </a:endParaRPr>
            </a:p>
          </p:txBody>
        </p:sp>
      </p:grpSp>
      <p:pic>
        <p:nvPicPr>
          <p:cNvPr id="2" name="图片 1"/>
          <p:cNvPicPr>
            <a:picLocks noChangeAspect="1"/>
          </p:cNvPicPr>
          <p:nvPr>
            <p:custDataLst>
              <p:tags r:id="rId1"/>
            </p:custDataLst>
          </p:nvPr>
        </p:nvPicPr>
        <p:blipFill>
          <a:blip r:embed="rId2"/>
          <a:stretch>
            <a:fillRect/>
          </a:stretch>
        </p:blipFill>
        <p:spPr>
          <a:xfrm>
            <a:off x="1317625" y="1847215"/>
            <a:ext cx="5482590" cy="3718560"/>
          </a:xfrm>
          <a:prstGeom prst="rect">
            <a:avLst/>
          </a:prstGeom>
        </p:spPr>
      </p:pic>
      <p:sp>
        <p:nvSpPr>
          <p:cNvPr id="4" name="文本框 3"/>
          <p:cNvSpPr txBox="1"/>
          <p:nvPr/>
        </p:nvSpPr>
        <p:spPr>
          <a:xfrm>
            <a:off x="7610777" y="5832714"/>
            <a:ext cx="3157534" cy="344805"/>
          </a:xfrm>
          <a:prstGeom prst="rect">
            <a:avLst/>
          </a:prstGeom>
          <a:noFill/>
          <a:ln>
            <a:noFill/>
          </a:ln>
        </p:spPr>
        <p:txBody>
          <a:bodyPr wrap="square" lIns="91440" tIns="45720" rIns="91440" bIns="45720" anchor="t" anchorCtr="0">
            <a:spAutoFit/>
          </a:bodyPr>
          <a:p>
            <a:pPr defTabSz="913765">
              <a:lnSpc>
                <a:spcPct val="150000"/>
              </a:lnSpc>
              <a:buSzPct val="25000"/>
              <a:defRPr/>
            </a:pPr>
            <a:r>
              <a:rPr lang="en-US" altLang="zh-CN" sz="1100">
                <a:solidFill>
                  <a:schemeClr val="tx1">
                    <a:lumMod val="65000"/>
                    <a:lumOff val="35000"/>
                  </a:schemeClr>
                </a:solidFill>
                <a:cs typeface="+mn-ea"/>
                <a:sym typeface="+mn-lt"/>
              </a:rPr>
              <a:t>——from 2021 MCM/ICM Problem C</a:t>
            </a:r>
            <a:endParaRPr lang="en-US" altLang="zh-CN" sz="1100">
              <a:solidFill>
                <a:schemeClr val="tx1">
                  <a:lumMod val="65000"/>
                  <a:lumOff val="35000"/>
                </a:schemeClr>
              </a:solidFill>
              <a:cs typeface="+mn-ea"/>
              <a:sym typeface="+mn-lt"/>
            </a:endParaRPr>
          </a:p>
        </p:txBody>
      </p:sp>
    </p:spTree>
    <p:custDataLst>
      <p:tags r:id="rId3"/>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402558" y="1007588"/>
            <a:ext cx="5245914" cy="559895"/>
            <a:chOff x="3456533" y="1024733"/>
            <a:chExt cx="5245914" cy="559895"/>
          </a:xfrm>
        </p:grpSpPr>
        <p:grpSp>
          <p:nvGrpSpPr>
            <p:cNvPr id="21" name="组合 20"/>
            <p:cNvGrpSpPr/>
            <p:nvPr/>
          </p:nvGrpSpPr>
          <p:grpSpPr>
            <a:xfrm>
              <a:off x="5483411" y="1024733"/>
              <a:ext cx="1225178" cy="47220"/>
              <a:chOff x="5559984" y="1070453"/>
              <a:chExt cx="1225178" cy="47220"/>
            </a:xfrm>
          </p:grpSpPr>
          <p:sp>
            <p:nvSpPr>
              <p:cNvPr id="23" name="矩形 22"/>
              <p:cNvSpPr/>
              <p:nvPr/>
            </p:nvSpPr>
            <p:spPr>
              <a:xfrm>
                <a:off x="5559984" y="1070453"/>
                <a:ext cx="501343" cy="47220"/>
              </a:xfrm>
              <a:prstGeom prst="rect">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sp>
            <p:nvSpPr>
              <p:cNvPr id="24" name="矩形 23"/>
              <p:cNvSpPr/>
              <p:nvPr/>
            </p:nvSpPr>
            <p:spPr>
              <a:xfrm>
                <a:off x="6283819" y="1070453"/>
                <a:ext cx="501343" cy="47220"/>
              </a:xfrm>
              <a:prstGeom prst="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grpSp>
        <p:sp>
          <p:nvSpPr>
            <p:cNvPr id="22" name="矩形 21"/>
            <p:cNvSpPr/>
            <p:nvPr/>
          </p:nvSpPr>
          <p:spPr>
            <a:xfrm>
              <a:off x="3456533" y="1124253"/>
              <a:ext cx="5245914" cy="460375"/>
            </a:xfrm>
            <a:prstGeom prst="rect">
              <a:avLst/>
            </a:prstGeom>
            <a:ln>
              <a:noFill/>
            </a:ln>
          </p:spPr>
          <p:txBody>
            <a:bodyPr wrap="square" anchor="b" anchorCtr="0">
              <a:spAutoFit/>
            </a:bodyPr>
            <a:lstStyle/>
            <a:p>
              <a:pPr algn="ctr">
                <a:buSzPct val="25000"/>
              </a:pPr>
              <a:r>
                <a:rPr lang="zh-CN" altLang="en-US" sz="2400" b="1" dirty="0">
                  <a:solidFill>
                    <a:schemeClr val="tx1">
                      <a:lumMod val="65000"/>
                      <a:lumOff val="35000"/>
                    </a:schemeClr>
                  </a:solidFill>
                  <a:ea typeface="宋体" panose="02010600030101010101" pitchFamily="2" charset="-122"/>
                  <a:cs typeface="+mn-ea"/>
                  <a:sym typeface="+mn-lt"/>
                </a:rPr>
                <a:t>证实关于黄蜂的传言</a:t>
              </a:r>
              <a:endParaRPr lang="zh-CN" altLang="en-US" sz="2400" b="1" dirty="0">
                <a:solidFill>
                  <a:schemeClr val="tx1">
                    <a:lumMod val="65000"/>
                    <a:lumOff val="35000"/>
                  </a:schemeClr>
                </a:solidFill>
                <a:ea typeface="宋体" panose="02010600030101010101" pitchFamily="2" charset="-122"/>
                <a:cs typeface="+mn-ea"/>
                <a:sym typeface="+mn-lt"/>
              </a:endParaRPr>
            </a:p>
          </p:txBody>
        </p:sp>
      </p:grpSp>
      <p:sp>
        <p:nvSpPr>
          <p:cNvPr id="7" name="文本框 6"/>
          <p:cNvSpPr txBox="1"/>
          <p:nvPr/>
        </p:nvSpPr>
        <p:spPr>
          <a:xfrm>
            <a:off x="1101090" y="3880485"/>
            <a:ext cx="10224770" cy="645160"/>
          </a:xfrm>
          <a:prstGeom prst="rect">
            <a:avLst/>
          </a:prstGeom>
          <a:noFill/>
        </p:spPr>
        <p:txBody>
          <a:bodyPr wrap="square" rtlCol="0">
            <a:spAutoFit/>
          </a:bodyPr>
          <a:p>
            <a:r>
              <a:rPr lang="zh-CN" altLang="en-US" b="1" dirty="0">
                <a:solidFill>
                  <a:schemeClr val="tx1">
                    <a:lumMod val="65000"/>
                    <a:lumOff val="35000"/>
                  </a:schemeClr>
                </a:solidFill>
                <a:ea typeface="宋体" panose="02010600030101010101" pitchFamily="2" charset="-122"/>
                <a:cs typeface="+mn-ea"/>
                <a:sym typeface="+mn-lt"/>
              </a:rPr>
              <a:t>问题一：提出并讨论是否可以预测这种有害生物随时间的传播，以及准确程度如何。</a:t>
            </a:r>
            <a:endParaRPr lang="zh-CN" altLang="en-US" dirty="0">
              <a:solidFill>
                <a:schemeClr val="tx1">
                  <a:lumMod val="65000"/>
                  <a:lumOff val="35000"/>
                </a:schemeClr>
              </a:solidFill>
              <a:ea typeface="宋体" panose="02010600030101010101" pitchFamily="2" charset="-122"/>
              <a:cs typeface="+mn-ea"/>
              <a:sym typeface="+mn-lt"/>
            </a:endParaRPr>
          </a:p>
          <a:p>
            <a:endParaRPr lang="zh-CN" altLang="en-US"/>
          </a:p>
        </p:txBody>
      </p:sp>
      <p:sp>
        <p:nvSpPr>
          <p:cNvPr id="9" name="文本框 8"/>
          <p:cNvSpPr txBox="1"/>
          <p:nvPr/>
        </p:nvSpPr>
        <p:spPr>
          <a:xfrm>
            <a:off x="1101090" y="4292600"/>
            <a:ext cx="4616450" cy="2030095"/>
          </a:xfrm>
          <a:prstGeom prst="rect">
            <a:avLst/>
          </a:prstGeom>
          <a:noFill/>
        </p:spPr>
        <p:txBody>
          <a:bodyPr wrap="square" rtlCol="0">
            <a:spAutoFit/>
          </a:bodyPr>
          <a:p>
            <a:r>
              <a:rPr lang="zh-CN" altLang="en-US"/>
              <a:t>数据集解释：</a:t>
            </a:r>
            <a:endParaRPr lang="zh-CN" altLang="en-US"/>
          </a:p>
          <a:p>
            <a:endParaRPr lang="zh-CN" altLang="en-US"/>
          </a:p>
          <a:p>
            <a:r>
              <a:rPr lang="en-US" altLang="zh-CN"/>
              <a:t>GloballId: </a:t>
            </a:r>
            <a:r>
              <a:rPr lang="zh-CN" altLang="en-US">
                <a:ea typeface="宋体" panose="02010600030101010101" pitchFamily="2" charset="-122"/>
              </a:rPr>
              <a:t>这一条信息的</a:t>
            </a:r>
            <a:r>
              <a:rPr lang="en-US" altLang="zh-CN">
                <a:ea typeface="宋体" panose="02010600030101010101" pitchFamily="2" charset="-122"/>
              </a:rPr>
              <a:t>Id</a:t>
            </a:r>
            <a:endParaRPr lang="en-US" altLang="zh-CN"/>
          </a:p>
          <a:p>
            <a:r>
              <a:rPr lang="en-US" altLang="zh-CN"/>
              <a:t>Detection Date: </a:t>
            </a:r>
            <a:r>
              <a:rPr lang="zh-CN" altLang="en-US">
                <a:ea typeface="宋体" panose="02010600030101010101" pitchFamily="2" charset="-122"/>
              </a:rPr>
              <a:t>观察时间</a:t>
            </a:r>
            <a:endParaRPr lang="en-US" altLang="zh-CN"/>
          </a:p>
          <a:p>
            <a:r>
              <a:rPr lang="en-US" altLang="zh-CN"/>
              <a:t>Notes: </a:t>
            </a:r>
            <a:r>
              <a:rPr lang="zh-CN" altLang="en-US">
                <a:ea typeface="宋体" panose="02010600030101010101" pitchFamily="2" charset="-122"/>
              </a:rPr>
              <a:t>提交时的注记</a:t>
            </a:r>
            <a:endParaRPr lang="en-US" altLang="zh-CN"/>
          </a:p>
          <a:p>
            <a:r>
              <a:rPr lang="en-US" altLang="zh-CN"/>
              <a:t>Lab Status: </a:t>
            </a:r>
            <a:r>
              <a:rPr lang="zh-CN" altLang="en-US">
                <a:ea typeface="宋体" panose="02010600030101010101" pitchFamily="2" charset="-122"/>
              </a:rPr>
              <a:t>实验室专家给出的鉴定</a:t>
            </a:r>
            <a:endParaRPr lang="en-US" altLang="zh-CN"/>
          </a:p>
          <a:p>
            <a:endParaRPr lang="en-US" altLang="zh-CN"/>
          </a:p>
        </p:txBody>
      </p:sp>
      <p:sp>
        <p:nvSpPr>
          <p:cNvPr id="2" name="文本框 1"/>
          <p:cNvSpPr txBox="1"/>
          <p:nvPr/>
        </p:nvSpPr>
        <p:spPr>
          <a:xfrm>
            <a:off x="5856605" y="4785995"/>
            <a:ext cx="4616450" cy="1198880"/>
          </a:xfrm>
          <a:prstGeom prst="rect">
            <a:avLst/>
          </a:prstGeom>
          <a:noFill/>
        </p:spPr>
        <p:txBody>
          <a:bodyPr wrap="square" rtlCol="0">
            <a:spAutoFit/>
          </a:bodyPr>
          <a:p>
            <a:r>
              <a:rPr lang="en-US" altLang="zh-CN">
                <a:sym typeface="+mn-ea"/>
              </a:rPr>
              <a:t>Lab Comments: </a:t>
            </a:r>
            <a:r>
              <a:rPr lang="zh-CN" altLang="en-US">
                <a:ea typeface="宋体" panose="02010600030101010101" pitchFamily="2" charset="-122"/>
                <a:sym typeface="+mn-ea"/>
              </a:rPr>
              <a:t>实验室专家给出的意见</a:t>
            </a:r>
            <a:endParaRPr lang="en-US" altLang="zh-CN"/>
          </a:p>
          <a:p>
            <a:r>
              <a:rPr lang="en-US" altLang="zh-CN"/>
              <a:t>Submission Date: </a:t>
            </a:r>
            <a:r>
              <a:rPr lang="zh-CN" altLang="en-US">
                <a:ea typeface="宋体" panose="02010600030101010101" pitchFamily="2" charset="-122"/>
              </a:rPr>
              <a:t>提交日期</a:t>
            </a:r>
            <a:endParaRPr lang="en-US" altLang="zh-CN"/>
          </a:p>
          <a:p>
            <a:r>
              <a:rPr lang="en-US" altLang="zh-CN"/>
              <a:t>Latitude: </a:t>
            </a:r>
            <a:r>
              <a:rPr lang="zh-CN" altLang="en-US">
                <a:ea typeface="宋体" panose="02010600030101010101" pitchFamily="2" charset="-122"/>
              </a:rPr>
              <a:t>纬度</a:t>
            </a:r>
            <a:endParaRPr lang="en-US" altLang="zh-CN"/>
          </a:p>
          <a:p>
            <a:r>
              <a:rPr lang="en-US" altLang="zh-CN"/>
              <a:t>Longitude: </a:t>
            </a:r>
            <a:r>
              <a:rPr lang="zh-CN" altLang="en-US">
                <a:ea typeface="宋体" panose="02010600030101010101" pitchFamily="2" charset="-122"/>
              </a:rPr>
              <a:t>经度</a:t>
            </a:r>
            <a:endParaRPr lang="zh-CN" altLang="en-US">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1399540" y="1567180"/>
            <a:ext cx="9392920" cy="2185670"/>
          </a:xfrm>
          <a:prstGeom prst="rect">
            <a:avLst/>
          </a:prstGeom>
        </p:spPr>
      </p:pic>
    </p:spTree>
    <p:custDataLst>
      <p:tags r:id="rId2"/>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402558" y="1007588"/>
            <a:ext cx="5245914" cy="559895"/>
            <a:chOff x="3456533" y="1024733"/>
            <a:chExt cx="5245914" cy="559895"/>
          </a:xfrm>
        </p:grpSpPr>
        <p:grpSp>
          <p:nvGrpSpPr>
            <p:cNvPr id="21" name="组合 20"/>
            <p:cNvGrpSpPr/>
            <p:nvPr/>
          </p:nvGrpSpPr>
          <p:grpSpPr>
            <a:xfrm>
              <a:off x="5483411" y="1024733"/>
              <a:ext cx="1225178" cy="47220"/>
              <a:chOff x="5559984" y="1070453"/>
              <a:chExt cx="1225178" cy="47220"/>
            </a:xfrm>
          </p:grpSpPr>
          <p:sp>
            <p:nvSpPr>
              <p:cNvPr id="23" name="矩形 22"/>
              <p:cNvSpPr/>
              <p:nvPr/>
            </p:nvSpPr>
            <p:spPr>
              <a:xfrm>
                <a:off x="5559984" y="1070453"/>
                <a:ext cx="501343" cy="47220"/>
              </a:xfrm>
              <a:prstGeom prst="rect">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sp>
            <p:nvSpPr>
              <p:cNvPr id="24" name="矩形 23"/>
              <p:cNvSpPr/>
              <p:nvPr/>
            </p:nvSpPr>
            <p:spPr>
              <a:xfrm>
                <a:off x="6283819" y="1070453"/>
                <a:ext cx="501343" cy="47220"/>
              </a:xfrm>
              <a:prstGeom prst="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grpSp>
        <p:sp>
          <p:nvSpPr>
            <p:cNvPr id="22" name="矩形 21"/>
            <p:cNvSpPr/>
            <p:nvPr/>
          </p:nvSpPr>
          <p:spPr>
            <a:xfrm>
              <a:off x="3456533" y="1124253"/>
              <a:ext cx="5245914" cy="460375"/>
            </a:xfrm>
            <a:prstGeom prst="rect">
              <a:avLst/>
            </a:prstGeom>
            <a:ln>
              <a:noFill/>
            </a:ln>
          </p:spPr>
          <p:txBody>
            <a:bodyPr wrap="square" anchor="b" anchorCtr="0">
              <a:spAutoFit/>
            </a:bodyPr>
            <a:lstStyle/>
            <a:p>
              <a:pPr algn="ctr">
                <a:buSzPct val="25000"/>
              </a:pPr>
              <a:r>
                <a:rPr lang="zh-CN" altLang="en-US" sz="2400" b="1" dirty="0">
                  <a:solidFill>
                    <a:schemeClr val="tx1">
                      <a:lumMod val="65000"/>
                      <a:lumOff val="35000"/>
                    </a:schemeClr>
                  </a:solidFill>
                  <a:ea typeface="宋体" panose="02010600030101010101" pitchFamily="2" charset="-122"/>
                  <a:cs typeface="+mn-ea"/>
                  <a:sym typeface="+mn-lt"/>
                </a:rPr>
                <a:t>证实关于黄蜂的传言</a:t>
              </a:r>
              <a:endParaRPr lang="zh-CN" altLang="en-US" sz="2400" b="1" dirty="0">
                <a:solidFill>
                  <a:schemeClr val="tx1">
                    <a:lumMod val="65000"/>
                    <a:lumOff val="35000"/>
                  </a:schemeClr>
                </a:solidFill>
                <a:ea typeface="宋体" panose="02010600030101010101" pitchFamily="2" charset="-122"/>
                <a:cs typeface="+mn-ea"/>
                <a:sym typeface="+mn-lt"/>
              </a:endParaRPr>
            </a:p>
          </p:txBody>
        </p:sp>
      </p:grpSp>
      <p:sp>
        <p:nvSpPr>
          <p:cNvPr id="7" name="文本框 6"/>
          <p:cNvSpPr txBox="1"/>
          <p:nvPr/>
        </p:nvSpPr>
        <p:spPr>
          <a:xfrm>
            <a:off x="1101090" y="4121150"/>
            <a:ext cx="10224770" cy="645160"/>
          </a:xfrm>
          <a:prstGeom prst="rect">
            <a:avLst/>
          </a:prstGeom>
          <a:noFill/>
        </p:spPr>
        <p:txBody>
          <a:bodyPr wrap="square" rtlCol="0">
            <a:spAutoFit/>
          </a:bodyPr>
          <a:p>
            <a:r>
              <a:rPr lang="zh-CN" altLang="en-US" b="1" dirty="0">
                <a:solidFill>
                  <a:schemeClr val="tx1">
                    <a:lumMod val="65000"/>
                    <a:lumOff val="35000"/>
                  </a:schemeClr>
                </a:solidFill>
                <a:ea typeface="宋体" panose="02010600030101010101" pitchFamily="2" charset="-122"/>
                <a:cs typeface="+mn-ea"/>
                <a:sym typeface="+mn-lt"/>
              </a:rPr>
              <a:t>问题一：提出并讨论是否可以预测这种有害生物随时间的传播，以及准确程度如何。</a:t>
            </a:r>
            <a:endParaRPr lang="zh-CN" altLang="en-US" b="1" dirty="0">
              <a:solidFill>
                <a:schemeClr val="tx1">
                  <a:lumMod val="65000"/>
                  <a:lumOff val="35000"/>
                </a:schemeClr>
              </a:solidFill>
              <a:ea typeface="宋体" panose="02010600030101010101" pitchFamily="2" charset="-122"/>
              <a:cs typeface="+mn-ea"/>
              <a:sym typeface="+mn-lt"/>
            </a:endParaRPr>
          </a:p>
          <a:p>
            <a:endParaRPr lang="zh-CN" altLang="en-US" b="1"/>
          </a:p>
        </p:txBody>
      </p:sp>
      <p:sp>
        <p:nvSpPr>
          <p:cNvPr id="9" name="文本框 8"/>
          <p:cNvSpPr txBox="1"/>
          <p:nvPr/>
        </p:nvSpPr>
        <p:spPr>
          <a:xfrm>
            <a:off x="1027430" y="4711700"/>
            <a:ext cx="10107295" cy="922020"/>
          </a:xfrm>
          <a:prstGeom prst="rect">
            <a:avLst/>
          </a:prstGeom>
          <a:noFill/>
        </p:spPr>
        <p:txBody>
          <a:bodyPr wrap="square" rtlCol="0">
            <a:spAutoFit/>
          </a:bodyPr>
          <a:p>
            <a:r>
              <a:rPr lang="zh-CN" altLang="en-US">
                <a:ea typeface="宋体" panose="02010600030101010101" pitchFamily="2" charset="-122"/>
              </a:rPr>
              <a:t>根据上表中所给出的信息，发现可以通过</a:t>
            </a:r>
            <a:r>
              <a:rPr lang="zh-CN" altLang="en-US">
                <a:solidFill>
                  <a:srgbClr val="FF0000"/>
                </a:solidFill>
                <a:ea typeface="宋体" panose="02010600030101010101" pitchFamily="2" charset="-122"/>
              </a:rPr>
              <a:t>发现地点经纬度</a:t>
            </a:r>
            <a:r>
              <a:rPr lang="zh-CN" altLang="en-US">
                <a:ea typeface="宋体" panose="02010600030101010101" pitchFamily="2" charset="-122"/>
              </a:rPr>
              <a:t>随</a:t>
            </a:r>
            <a:r>
              <a:rPr lang="zh-CN" altLang="en-US">
                <a:solidFill>
                  <a:srgbClr val="FF0000"/>
                </a:solidFill>
                <a:ea typeface="宋体" panose="02010600030101010101" pitchFamily="2" charset="-122"/>
              </a:rPr>
              <a:t>观察到害虫的时间</a:t>
            </a:r>
            <a:r>
              <a:rPr lang="zh-CN" altLang="en-US">
                <a:ea typeface="宋体" panose="02010600030101010101" pitchFamily="2" charset="-122"/>
              </a:rPr>
              <a:t>的变化来</a:t>
            </a:r>
            <a:r>
              <a:rPr lang="zh-CN" altLang="en-US">
                <a:ea typeface="宋体" panose="02010600030101010101" pitchFamily="2" charset="-122"/>
                <a:sym typeface="+mn-ea"/>
              </a:rPr>
              <a:t>探究这种有害生物的传播。</a:t>
            </a:r>
            <a:endParaRPr lang="zh-CN" altLang="en-US">
              <a:ea typeface="宋体" panose="02010600030101010101" pitchFamily="2" charset="-122"/>
              <a:sym typeface="+mn-ea"/>
            </a:endParaRPr>
          </a:p>
          <a:p>
            <a:endParaRPr lang="en-US" altLang="zh-CN">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1174750" y="1619250"/>
            <a:ext cx="9959975" cy="2287270"/>
          </a:xfrm>
          <a:prstGeom prst="rect">
            <a:avLst/>
          </a:prstGeom>
        </p:spPr>
      </p:pic>
    </p:spTree>
    <p:custDataLst>
      <p:tags r:id="rId2"/>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402558" y="1007588"/>
            <a:ext cx="5245914" cy="559895"/>
            <a:chOff x="3456533" y="1024733"/>
            <a:chExt cx="5245914" cy="559895"/>
          </a:xfrm>
        </p:grpSpPr>
        <p:grpSp>
          <p:nvGrpSpPr>
            <p:cNvPr id="21" name="组合 20"/>
            <p:cNvGrpSpPr/>
            <p:nvPr/>
          </p:nvGrpSpPr>
          <p:grpSpPr>
            <a:xfrm>
              <a:off x="5483411" y="1024733"/>
              <a:ext cx="1225178" cy="47220"/>
              <a:chOff x="5559984" y="1070453"/>
              <a:chExt cx="1225178" cy="47220"/>
            </a:xfrm>
          </p:grpSpPr>
          <p:sp>
            <p:nvSpPr>
              <p:cNvPr id="23" name="矩形 22"/>
              <p:cNvSpPr/>
              <p:nvPr/>
            </p:nvSpPr>
            <p:spPr>
              <a:xfrm>
                <a:off x="5559984" y="1070453"/>
                <a:ext cx="501343" cy="47220"/>
              </a:xfrm>
              <a:prstGeom prst="rect">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sp>
            <p:nvSpPr>
              <p:cNvPr id="24" name="矩形 23"/>
              <p:cNvSpPr/>
              <p:nvPr/>
            </p:nvSpPr>
            <p:spPr>
              <a:xfrm>
                <a:off x="6283819" y="1070453"/>
                <a:ext cx="501343" cy="47220"/>
              </a:xfrm>
              <a:prstGeom prst="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grpSp>
        <p:sp>
          <p:nvSpPr>
            <p:cNvPr id="22" name="矩形 21"/>
            <p:cNvSpPr/>
            <p:nvPr/>
          </p:nvSpPr>
          <p:spPr>
            <a:xfrm>
              <a:off x="3456533" y="1124253"/>
              <a:ext cx="5245914" cy="460375"/>
            </a:xfrm>
            <a:prstGeom prst="rect">
              <a:avLst/>
            </a:prstGeom>
            <a:ln>
              <a:noFill/>
            </a:ln>
          </p:spPr>
          <p:txBody>
            <a:bodyPr wrap="square" anchor="b" anchorCtr="0">
              <a:spAutoFit/>
            </a:bodyPr>
            <a:lstStyle/>
            <a:p>
              <a:pPr algn="ctr">
                <a:buSzPct val="25000"/>
              </a:pPr>
              <a:r>
                <a:rPr lang="zh-CN" altLang="en-US" sz="2400" b="1" dirty="0">
                  <a:solidFill>
                    <a:schemeClr val="tx1">
                      <a:lumMod val="65000"/>
                      <a:lumOff val="35000"/>
                    </a:schemeClr>
                  </a:solidFill>
                  <a:ea typeface="宋体" panose="02010600030101010101" pitchFamily="2" charset="-122"/>
                  <a:cs typeface="+mn-ea"/>
                  <a:sym typeface="+mn-lt"/>
                </a:rPr>
                <a:t>证实关于黄蜂的传言</a:t>
              </a:r>
              <a:endParaRPr lang="zh-CN" altLang="en-US" sz="2400" b="1" dirty="0">
                <a:solidFill>
                  <a:schemeClr val="tx1">
                    <a:lumMod val="65000"/>
                    <a:lumOff val="35000"/>
                  </a:schemeClr>
                </a:solidFill>
                <a:ea typeface="宋体" panose="02010600030101010101" pitchFamily="2" charset="-122"/>
                <a:cs typeface="+mn-ea"/>
                <a:sym typeface="+mn-lt"/>
              </a:endParaRPr>
            </a:p>
          </p:txBody>
        </p:sp>
      </p:grpSp>
      <p:sp>
        <p:nvSpPr>
          <p:cNvPr id="7" name="文本框 6"/>
          <p:cNvSpPr txBox="1"/>
          <p:nvPr/>
        </p:nvSpPr>
        <p:spPr>
          <a:xfrm>
            <a:off x="1101090" y="4121150"/>
            <a:ext cx="10224770" cy="645160"/>
          </a:xfrm>
          <a:prstGeom prst="rect">
            <a:avLst/>
          </a:prstGeom>
          <a:noFill/>
        </p:spPr>
        <p:txBody>
          <a:bodyPr wrap="square" rtlCol="0">
            <a:spAutoFit/>
          </a:bodyPr>
          <a:p>
            <a:r>
              <a:rPr lang="zh-CN" altLang="en-US" b="1" dirty="0">
                <a:solidFill>
                  <a:schemeClr val="tx1">
                    <a:lumMod val="65000"/>
                    <a:lumOff val="35000"/>
                  </a:schemeClr>
                </a:solidFill>
                <a:ea typeface="宋体" panose="02010600030101010101" pitchFamily="2" charset="-122"/>
                <a:cs typeface="+mn-ea"/>
                <a:sym typeface="+mn-lt"/>
              </a:rPr>
              <a:t>问题一：提出并讨论是否可以预测这种有害生物随时间的传播，以及准确程度如何。</a:t>
            </a:r>
            <a:endParaRPr lang="zh-CN" altLang="en-US" b="1" dirty="0">
              <a:solidFill>
                <a:schemeClr val="tx1">
                  <a:lumMod val="65000"/>
                  <a:lumOff val="35000"/>
                </a:schemeClr>
              </a:solidFill>
              <a:ea typeface="宋体" panose="02010600030101010101" pitchFamily="2" charset="-122"/>
              <a:cs typeface="+mn-ea"/>
              <a:sym typeface="+mn-lt"/>
            </a:endParaRPr>
          </a:p>
          <a:p>
            <a:endParaRPr lang="zh-CN" altLang="en-US" b="1"/>
          </a:p>
        </p:txBody>
      </p:sp>
      <p:sp>
        <p:nvSpPr>
          <p:cNvPr id="9" name="文本框 8"/>
          <p:cNvSpPr txBox="1"/>
          <p:nvPr/>
        </p:nvSpPr>
        <p:spPr>
          <a:xfrm>
            <a:off x="1101090" y="4653280"/>
            <a:ext cx="10107295" cy="922020"/>
          </a:xfrm>
          <a:prstGeom prst="rect">
            <a:avLst/>
          </a:prstGeom>
          <a:noFill/>
        </p:spPr>
        <p:txBody>
          <a:bodyPr wrap="square" rtlCol="0">
            <a:spAutoFit/>
          </a:bodyPr>
          <a:p>
            <a:r>
              <a:rPr lang="zh-CN" altLang="en-US">
                <a:ea typeface="宋体" panose="02010600030101010101" pitchFamily="2" charset="-122"/>
              </a:rPr>
              <a:t>考虑采用</a:t>
            </a:r>
            <a:r>
              <a:rPr lang="en-US" altLang="zh-CN">
                <a:ea typeface="宋体" panose="02010600030101010101" pitchFamily="2" charset="-122"/>
              </a:rPr>
              <a:t>ARIMA</a:t>
            </a:r>
            <a:r>
              <a:rPr lang="zh-CN" altLang="en-US">
                <a:ea typeface="宋体" panose="02010600030101010101" pitchFamily="2" charset="-122"/>
              </a:rPr>
              <a:t>时间序列模型进行预测，但</a:t>
            </a:r>
            <a:r>
              <a:rPr lang="en-US" altLang="zh-CN">
                <a:ea typeface="宋体" panose="02010600030101010101" pitchFamily="2" charset="-122"/>
              </a:rPr>
              <a:t>ARIMA</a:t>
            </a:r>
            <a:r>
              <a:rPr lang="zh-CN" altLang="en-US">
                <a:ea typeface="宋体" panose="02010600030101010101" pitchFamily="2" charset="-122"/>
              </a:rPr>
              <a:t>模型要求时间序列是连续的。</a:t>
            </a:r>
            <a:endParaRPr lang="zh-CN" altLang="en-US">
              <a:ea typeface="宋体" panose="02010600030101010101" pitchFamily="2" charset="-122"/>
            </a:endParaRPr>
          </a:p>
          <a:p>
            <a:r>
              <a:rPr lang="zh-CN" altLang="en-US">
                <a:ea typeface="宋体" panose="02010600030101010101" pitchFamily="2" charset="-122"/>
              </a:rPr>
              <a:t>但是，并不是每天都能有民众观察到亚洲大黄蜂，因此</a:t>
            </a:r>
            <a:r>
              <a:rPr lang="en-US" altLang="zh-CN">
                <a:ea typeface="宋体" panose="02010600030101010101" pitchFamily="2" charset="-122"/>
              </a:rPr>
              <a:t>Detection Date</a:t>
            </a:r>
            <a:r>
              <a:rPr lang="zh-CN" altLang="en-US">
                <a:ea typeface="宋体" panose="02010600030101010101" pitchFamily="2" charset="-122"/>
              </a:rPr>
              <a:t>在日期轴上并不是连续的。</a:t>
            </a:r>
            <a:endParaRPr lang="zh-CN" altLang="en-US">
              <a:ea typeface="宋体" panose="02010600030101010101" pitchFamily="2" charset="-122"/>
            </a:endParaRPr>
          </a:p>
          <a:p>
            <a:r>
              <a:rPr lang="en-US" altLang="zh-CN">
                <a:ea typeface="宋体" panose="02010600030101010101" pitchFamily="2" charset="-122"/>
              </a:rPr>
              <a:t>Solution: </a:t>
            </a:r>
            <a:r>
              <a:rPr lang="zh-CN" altLang="en-US">
                <a:ea typeface="宋体" panose="02010600030101010101" pitchFamily="2" charset="-122"/>
              </a:rPr>
              <a:t>使用插值算法对时间序列上缺失的点进行插值，然后使用</a:t>
            </a:r>
            <a:r>
              <a:rPr lang="en-US" altLang="zh-CN">
                <a:ea typeface="宋体" panose="02010600030101010101" pitchFamily="2" charset="-122"/>
              </a:rPr>
              <a:t>ARIMA</a:t>
            </a:r>
            <a:r>
              <a:rPr lang="zh-CN" altLang="en-US">
                <a:ea typeface="宋体" panose="02010600030101010101" pitchFamily="2" charset="-122"/>
              </a:rPr>
              <a:t>模型进行拟合。</a:t>
            </a:r>
            <a:endParaRPr lang="zh-CN" altLang="en-US">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2146935" y="1209675"/>
            <a:ext cx="1590675" cy="2495550"/>
          </a:xfrm>
          <a:prstGeom prst="rect">
            <a:avLst/>
          </a:prstGeom>
        </p:spPr>
      </p:pic>
      <p:pic>
        <p:nvPicPr>
          <p:cNvPr id="6" name="图片 5"/>
          <p:cNvPicPr>
            <a:picLocks noChangeAspect="1"/>
          </p:cNvPicPr>
          <p:nvPr/>
        </p:nvPicPr>
        <p:blipFill>
          <a:blip r:embed="rId2"/>
          <a:stretch>
            <a:fillRect/>
          </a:stretch>
        </p:blipFill>
        <p:spPr>
          <a:xfrm>
            <a:off x="8121650" y="1209675"/>
            <a:ext cx="1638300" cy="2486025"/>
          </a:xfrm>
          <a:prstGeom prst="rect">
            <a:avLst/>
          </a:prstGeom>
        </p:spPr>
      </p:pic>
    </p:spTree>
    <p:custDataLst>
      <p:tags r:id="rId3"/>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1059" y="-937548"/>
            <a:ext cx="16616221" cy="8582628"/>
            <a:chOff x="-2091059" y="-937548"/>
            <a:chExt cx="16616221" cy="8582628"/>
          </a:xfrm>
        </p:grpSpPr>
        <p:pic>
          <p:nvPicPr>
            <p:cNvPr id="3" name="图片 2"/>
            <p:cNvPicPr>
              <a:picLocks noChangeAspect="1"/>
            </p:cNvPicPr>
            <p:nvPr/>
          </p:nvPicPr>
          <p:blipFill rotWithShape="1">
            <a:blip r:embed="rId1">
              <a:clrChange>
                <a:clrFrom>
                  <a:srgbClr val="FCFCFC"/>
                </a:clrFrom>
                <a:clrTo>
                  <a:srgbClr val="FCFCFC">
                    <a:alpha val="0"/>
                  </a:srgbClr>
                </a:clrTo>
              </a:clrChange>
              <a:extLst>
                <a:ext uri="{28A0092B-C50C-407E-A947-70E740481C1C}">
                  <a14:useLocalDpi xmlns:a14="http://schemas.microsoft.com/office/drawing/2010/main" val="0"/>
                </a:ext>
              </a:extLst>
            </a:blip>
            <a:srcRect t="56709"/>
            <a:stretch>
              <a:fillRect/>
            </a:stretch>
          </p:blipFill>
          <p:spPr>
            <a:xfrm>
              <a:off x="7302375" y="4676174"/>
              <a:ext cx="7222787" cy="2968906"/>
            </a:xfrm>
            <a:prstGeom prst="rect">
              <a:avLst/>
            </a:prstGeom>
          </p:spPr>
        </p:pic>
        <p:pic>
          <p:nvPicPr>
            <p:cNvPr id="4" name="图片 3"/>
            <p:cNvPicPr>
              <a:picLocks noChangeAspect="1"/>
            </p:cNvPicPr>
            <p:nvPr/>
          </p:nvPicPr>
          <p:blipFill rotWithShape="1">
            <a:blip r:embed="rId1">
              <a:clrChange>
                <a:clrFrom>
                  <a:srgbClr val="FCFCFC"/>
                </a:clrFrom>
                <a:clrTo>
                  <a:srgbClr val="FCFCFC">
                    <a:alpha val="0"/>
                  </a:srgbClr>
                </a:clrTo>
              </a:clrChange>
              <a:extLst>
                <a:ext uri="{28A0092B-C50C-407E-A947-70E740481C1C}">
                  <a14:useLocalDpi xmlns:a14="http://schemas.microsoft.com/office/drawing/2010/main" val="0"/>
                </a:ext>
              </a:extLst>
            </a:blip>
            <a:srcRect b="58144"/>
            <a:stretch>
              <a:fillRect/>
            </a:stretch>
          </p:blipFill>
          <p:spPr>
            <a:xfrm>
              <a:off x="-2091059" y="-937548"/>
              <a:ext cx="7222787" cy="2870522"/>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86" y="429708"/>
              <a:ext cx="10849428" cy="5998584"/>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r="56373"/>
            <a:stretch>
              <a:fillRect/>
            </a:stretch>
          </p:blipFill>
          <p:spPr>
            <a:xfrm flipV="1">
              <a:off x="-720342" y="417847"/>
              <a:ext cx="4331643" cy="6858000"/>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60745" t="15499" r="5798"/>
            <a:stretch>
              <a:fillRect/>
            </a:stretch>
          </p:blipFill>
          <p:spPr>
            <a:xfrm flipV="1">
              <a:off x="9005104" y="-400871"/>
              <a:ext cx="3321934" cy="5795059"/>
            </a:xfrm>
            <a:prstGeom prst="rect">
              <a:avLst/>
            </a:prstGeom>
          </p:spPr>
        </p:pic>
      </p:grpSp>
      <p:sp>
        <p:nvSpPr>
          <p:cNvPr id="8" name="文本框 7"/>
          <p:cNvSpPr txBox="1"/>
          <p:nvPr/>
        </p:nvSpPr>
        <p:spPr>
          <a:xfrm>
            <a:off x="5392420" y="2104512"/>
            <a:ext cx="1407160" cy="1106805"/>
          </a:xfrm>
          <a:prstGeom prst="rect">
            <a:avLst/>
          </a:prstGeom>
          <a:noFill/>
        </p:spPr>
        <p:txBody>
          <a:bodyPr wrap="none" rtlCol="0">
            <a:spAutoFit/>
          </a:bodyPr>
          <a:lstStyle/>
          <a:p>
            <a:pPr algn="ctr"/>
            <a:r>
              <a:rPr lang="en-US" altLang="zh-CN" sz="6600" dirty="0">
                <a:solidFill>
                  <a:schemeClr val="accent1"/>
                </a:solidFill>
                <a:cs typeface="+mn-ea"/>
                <a:sym typeface="+mn-lt"/>
              </a:rPr>
              <a:t>02</a:t>
            </a:r>
            <a:endParaRPr lang="zh-CN" altLang="en-US" sz="6600" dirty="0">
              <a:solidFill>
                <a:schemeClr val="accent1"/>
              </a:solidFill>
              <a:cs typeface="+mn-ea"/>
              <a:sym typeface="+mn-lt"/>
            </a:endParaRPr>
          </a:p>
        </p:txBody>
      </p:sp>
      <p:sp>
        <p:nvSpPr>
          <p:cNvPr id="9" name="文本框 8"/>
          <p:cNvSpPr txBox="1"/>
          <p:nvPr/>
        </p:nvSpPr>
        <p:spPr>
          <a:xfrm>
            <a:off x="3817620" y="3429580"/>
            <a:ext cx="4556760" cy="706755"/>
          </a:xfrm>
          <a:prstGeom prst="rect">
            <a:avLst/>
          </a:prstGeom>
          <a:noFill/>
        </p:spPr>
        <p:txBody>
          <a:bodyPr wrap="square" rtlCol="0">
            <a:spAutoFit/>
          </a:bodyPr>
          <a:lstStyle/>
          <a:p>
            <a:pPr algn="dist"/>
            <a:r>
              <a:rPr kumimoji="0" lang="zh-CN" altLang="en-US" sz="4000" b="1" i="0" u="none" strike="noStrike" kern="1200" cap="none" spc="0" normalizeH="0" baseline="0" noProof="0" dirty="0">
                <a:ln>
                  <a:noFill/>
                </a:ln>
                <a:solidFill>
                  <a:schemeClr val="tx1">
                    <a:lumMod val="65000"/>
                    <a:lumOff val="35000"/>
                  </a:schemeClr>
                </a:solidFill>
                <a:effectLst/>
                <a:uLnTx/>
                <a:uFillTx/>
                <a:ea typeface="宋体" panose="02010600030101010101" pitchFamily="2" charset="-122"/>
                <a:cs typeface="+mn-ea"/>
                <a:sym typeface="+mn-lt"/>
              </a:rPr>
              <a:t>算法介绍</a:t>
            </a:r>
            <a:endParaRPr kumimoji="0" lang="zh-CN" altLang="en-US" sz="4000" b="1" i="0" u="none" strike="noStrike" kern="1200" cap="none" spc="0" normalizeH="0" baseline="0" noProof="0" dirty="0">
              <a:ln>
                <a:noFill/>
              </a:ln>
              <a:solidFill>
                <a:schemeClr val="tx1">
                  <a:lumMod val="65000"/>
                  <a:lumOff val="35000"/>
                </a:schemeClr>
              </a:solidFill>
              <a:effectLst/>
              <a:uLnTx/>
              <a:uFillTx/>
              <a:ea typeface="宋体" panose="02010600030101010101" pitchFamily="2" charset="-122"/>
              <a:cs typeface="+mn-ea"/>
              <a:sym typeface="+mn-lt"/>
            </a:endParaRPr>
          </a:p>
        </p:txBody>
      </p:sp>
      <p:sp>
        <p:nvSpPr>
          <p:cNvPr id="11" name="矩形 10"/>
          <p:cNvSpPr/>
          <p:nvPr/>
        </p:nvSpPr>
        <p:spPr>
          <a:xfrm>
            <a:off x="5601930" y="3159380"/>
            <a:ext cx="988140" cy="122040"/>
          </a:xfrm>
          <a:prstGeom prst="rect">
            <a:avLst/>
          </a:prstGeom>
          <a:solidFill>
            <a:srgbClr val="21617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spTree>
  </p:cSld>
  <p:clrMapOvr>
    <a:masterClrMapping/>
  </p:clrMapOvr>
  <p:timing>
    <p:tnLst>
      <p:par>
        <p:cTn id="1" dur="indefinite" restart="never" nodeType="tmRoot"/>
      </p:par>
    </p:tnLst>
    <p:bldLst>
      <p:bldP spid="8" grpId="0"/>
      <p:bldP spid="9" grpId="0"/>
      <p:bldP spid="11"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402558" y="1007588"/>
            <a:ext cx="5245914" cy="559895"/>
            <a:chOff x="3456533" y="1024733"/>
            <a:chExt cx="5245914" cy="559895"/>
          </a:xfrm>
        </p:grpSpPr>
        <p:grpSp>
          <p:nvGrpSpPr>
            <p:cNvPr id="21" name="组合 20"/>
            <p:cNvGrpSpPr/>
            <p:nvPr/>
          </p:nvGrpSpPr>
          <p:grpSpPr>
            <a:xfrm>
              <a:off x="5483411" y="1024733"/>
              <a:ext cx="1225178" cy="47220"/>
              <a:chOff x="5559984" y="1070453"/>
              <a:chExt cx="1225178" cy="47220"/>
            </a:xfrm>
          </p:grpSpPr>
          <p:sp>
            <p:nvSpPr>
              <p:cNvPr id="23" name="矩形 22"/>
              <p:cNvSpPr/>
              <p:nvPr/>
            </p:nvSpPr>
            <p:spPr>
              <a:xfrm>
                <a:off x="5559984" y="1070453"/>
                <a:ext cx="501343" cy="47220"/>
              </a:xfrm>
              <a:prstGeom prst="rect">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sp>
            <p:nvSpPr>
              <p:cNvPr id="24" name="矩形 23"/>
              <p:cNvSpPr/>
              <p:nvPr/>
            </p:nvSpPr>
            <p:spPr>
              <a:xfrm>
                <a:off x="6283819" y="1070453"/>
                <a:ext cx="501343" cy="47220"/>
              </a:xfrm>
              <a:prstGeom prst="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grpSp>
        <p:sp>
          <p:nvSpPr>
            <p:cNvPr id="22" name="矩形 21"/>
            <p:cNvSpPr/>
            <p:nvPr/>
          </p:nvSpPr>
          <p:spPr>
            <a:xfrm>
              <a:off x="3456533" y="1124253"/>
              <a:ext cx="5245914" cy="460375"/>
            </a:xfrm>
            <a:prstGeom prst="rect">
              <a:avLst/>
            </a:prstGeom>
            <a:ln>
              <a:noFill/>
            </a:ln>
          </p:spPr>
          <p:txBody>
            <a:bodyPr wrap="square" anchor="b" anchorCtr="0">
              <a:spAutoFit/>
            </a:bodyPr>
            <a:lstStyle/>
            <a:p>
              <a:pPr algn="ctr">
                <a:buSzPct val="25000"/>
              </a:pPr>
              <a:r>
                <a:rPr lang="zh-CN" altLang="en-US" sz="2400" b="1" dirty="0">
                  <a:solidFill>
                    <a:schemeClr val="tx1">
                      <a:lumMod val="65000"/>
                      <a:lumOff val="35000"/>
                    </a:schemeClr>
                  </a:solidFill>
                  <a:ea typeface="宋体" panose="02010600030101010101" pitchFamily="2" charset="-122"/>
                  <a:cs typeface="+mn-ea"/>
                  <a:sym typeface="+mn-lt"/>
                </a:rPr>
                <a:t>拉格朗日插值</a:t>
              </a:r>
              <a:endParaRPr lang="zh-CN" altLang="en-US" sz="2400" b="1" dirty="0">
                <a:solidFill>
                  <a:schemeClr val="tx1">
                    <a:lumMod val="65000"/>
                    <a:lumOff val="35000"/>
                  </a:schemeClr>
                </a:solidFill>
                <a:ea typeface="宋体" panose="02010600030101010101" pitchFamily="2" charset="-122"/>
                <a:cs typeface="+mn-ea"/>
                <a:sym typeface="+mn-lt"/>
              </a:endParaRPr>
            </a:p>
          </p:txBody>
        </p:sp>
      </p:grpSp>
      <p:pic>
        <p:nvPicPr>
          <p:cNvPr id="-2147482623" name="图片 -2147482624"/>
          <p:cNvPicPr>
            <a:picLocks noChangeAspect="1"/>
          </p:cNvPicPr>
          <p:nvPr/>
        </p:nvPicPr>
        <p:blipFill>
          <a:blip r:embed="rId1"/>
          <a:stretch>
            <a:fillRect/>
          </a:stretch>
        </p:blipFill>
        <p:spPr>
          <a:xfrm>
            <a:off x="4031615" y="1862138"/>
            <a:ext cx="5273040" cy="1584325"/>
          </a:xfrm>
          <a:prstGeom prst="rect">
            <a:avLst/>
          </a:prstGeom>
          <a:noFill/>
          <a:ln w="9525">
            <a:noFill/>
          </a:ln>
        </p:spPr>
      </p:pic>
      <p:sp>
        <p:nvSpPr>
          <p:cNvPr id="2" name="文本框 1"/>
          <p:cNvSpPr txBox="1"/>
          <p:nvPr/>
        </p:nvSpPr>
        <p:spPr>
          <a:xfrm>
            <a:off x="1750695" y="2375535"/>
            <a:ext cx="3867150" cy="368300"/>
          </a:xfrm>
          <a:prstGeom prst="rect">
            <a:avLst/>
          </a:prstGeom>
          <a:noFill/>
        </p:spPr>
        <p:txBody>
          <a:bodyPr wrap="square" rtlCol="0">
            <a:spAutoFit/>
          </a:bodyPr>
          <a:p>
            <a:r>
              <a:rPr lang="zh-CN" altLang="en-US"/>
              <a:t>基函数：</a:t>
            </a:r>
            <a:endParaRPr lang="zh-CN" altLang="en-US"/>
          </a:p>
        </p:txBody>
      </p:sp>
      <p:pic>
        <p:nvPicPr>
          <p:cNvPr id="-2147482563" name="图片 3"/>
          <p:cNvPicPr>
            <a:picLocks noChangeAspect="1"/>
          </p:cNvPicPr>
          <p:nvPr/>
        </p:nvPicPr>
        <p:blipFill>
          <a:blip r:embed="rId2"/>
          <a:stretch>
            <a:fillRect/>
          </a:stretch>
        </p:blipFill>
        <p:spPr>
          <a:xfrm>
            <a:off x="4294505" y="4126865"/>
            <a:ext cx="5010150" cy="1028700"/>
          </a:xfrm>
          <a:prstGeom prst="rect">
            <a:avLst/>
          </a:prstGeom>
          <a:noFill/>
          <a:ln w="9525">
            <a:noFill/>
          </a:ln>
        </p:spPr>
      </p:pic>
      <p:sp>
        <p:nvSpPr>
          <p:cNvPr id="3" name="文本框 2"/>
          <p:cNvSpPr txBox="1"/>
          <p:nvPr/>
        </p:nvSpPr>
        <p:spPr>
          <a:xfrm>
            <a:off x="1032510" y="4457065"/>
            <a:ext cx="2999105" cy="368300"/>
          </a:xfrm>
          <a:prstGeom prst="rect">
            <a:avLst/>
          </a:prstGeom>
          <a:noFill/>
        </p:spPr>
        <p:txBody>
          <a:bodyPr wrap="square" rtlCol="0">
            <a:spAutoFit/>
          </a:bodyPr>
          <a:p>
            <a:r>
              <a:rPr lang="en-US" altLang="zh-CN"/>
              <a:t>n</a:t>
            </a:r>
            <a:r>
              <a:rPr lang="zh-CN" altLang="en-US">
                <a:ea typeface="宋体" panose="02010600030101010101" pitchFamily="2" charset="-122"/>
              </a:rPr>
              <a:t>次拉格朗日差值多项式：</a:t>
            </a:r>
            <a:endParaRPr lang="zh-CN" altLang="en-US">
              <a:ea typeface="宋体" panose="02010600030101010101" pitchFamily="2" charset="-122"/>
            </a:endParaRPr>
          </a:p>
        </p:txBody>
      </p:sp>
    </p:spTree>
    <p:custDataLst>
      <p:tags r:id="rId3"/>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ISLIDE.DIAGRAM" val="#607874;"/>
</p:tagLst>
</file>

<file path=ppt/tags/tag10.xml><?xml version="1.0" encoding="utf-8"?>
<p:tagLst xmlns:p="http://schemas.openxmlformats.org/presentationml/2006/main">
  <p:tag name="ISLIDE.DIAGRAM" val="#597878;"/>
</p:tagLst>
</file>

<file path=ppt/tags/tag11.xml><?xml version="1.0" encoding="utf-8"?>
<p:tagLst xmlns:p="http://schemas.openxmlformats.org/presentationml/2006/main">
  <p:tag name="ISLIDE.DIAGRAM" val="#597878;"/>
</p:tagLst>
</file>

<file path=ppt/tags/tag12.xml><?xml version="1.0" encoding="utf-8"?>
<p:tagLst xmlns:p="http://schemas.openxmlformats.org/presentationml/2006/main">
  <p:tag name="ISLIDE.DIAGRAM" val="#597878;"/>
</p:tagLst>
</file>

<file path=ppt/tags/tag13.xml><?xml version="1.0" encoding="utf-8"?>
<p:tagLst xmlns:p="http://schemas.openxmlformats.org/presentationml/2006/main">
  <p:tag name="ISLIDE.DIAGRAM" val="#597878;"/>
</p:tagLst>
</file>

<file path=ppt/tags/tag14.xml><?xml version="1.0" encoding="utf-8"?>
<p:tagLst xmlns:p="http://schemas.openxmlformats.org/presentationml/2006/main">
  <p:tag name="ISLIDE.DIAGRAM" val="#597878;"/>
</p:tagLst>
</file>

<file path=ppt/tags/tag2.xml><?xml version="1.0" encoding="utf-8"?>
<p:tagLst xmlns:p="http://schemas.openxmlformats.org/presentationml/2006/main">
  <p:tag name="KSO_WM_UNIT_PLACING_PICTURE_USER_VIEWPORT" val="{&quot;height&quot;:8535,&quot;width&quot;:12585}"/>
</p:tagLst>
</file>

<file path=ppt/tags/tag3.xml><?xml version="1.0" encoding="utf-8"?>
<p:tagLst xmlns:p="http://schemas.openxmlformats.org/presentationml/2006/main">
  <p:tag name="ISLIDE.DIAGRAM" val="#597878;"/>
</p:tagLst>
</file>

<file path=ppt/tags/tag4.xml><?xml version="1.0" encoding="utf-8"?>
<p:tagLst xmlns:p="http://schemas.openxmlformats.org/presentationml/2006/main">
  <p:tag name="ISLIDE.DIAGRAM" val="#597878;"/>
</p:tagLst>
</file>

<file path=ppt/tags/tag5.xml><?xml version="1.0" encoding="utf-8"?>
<p:tagLst xmlns:p="http://schemas.openxmlformats.org/presentationml/2006/main">
  <p:tag name="ISLIDE.DIAGRAM" val="#597878;"/>
</p:tagLst>
</file>

<file path=ppt/tags/tag6.xml><?xml version="1.0" encoding="utf-8"?>
<p:tagLst xmlns:p="http://schemas.openxmlformats.org/presentationml/2006/main">
  <p:tag name="ISLIDE.DIAGRAM" val="#597878;"/>
</p:tagLst>
</file>

<file path=ppt/tags/tag7.xml><?xml version="1.0" encoding="utf-8"?>
<p:tagLst xmlns:p="http://schemas.openxmlformats.org/presentationml/2006/main">
  <p:tag name="ISLIDE.DIAGRAM" val="#597878;"/>
</p:tagLst>
</file>

<file path=ppt/tags/tag8.xml><?xml version="1.0" encoding="utf-8"?>
<p:tagLst xmlns:p="http://schemas.openxmlformats.org/presentationml/2006/main">
  <p:tag name="ISLIDE.DIAGRAM" val="#597878;"/>
</p:tagLst>
</file>

<file path=ppt/tags/tag9.xml><?xml version="1.0" encoding="utf-8"?>
<p:tagLst xmlns:p="http://schemas.openxmlformats.org/presentationml/2006/main">
  <p:tag name="ISLIDE.DIAGRAM" val="#597878;"/>
</p:tagLst>
</file>

<file path=ppt/theme/theme1.xml><?xml version="1.0" encoding="utf-8"?>
<a:theme xmlns:a="http://schemas.openxmlformats.org/drawingml/2006/main" name="Office 主题​​">
  <a:themeElements>
    <a:clrScheme name="自定义 224">
      <a:dk1>
        <a:sysClr val="windowText" lastClr="000000"/>
      </a:dk1>
      <a:lt1>
        <a:sysClr val="window" lastClr="FFFFFF"/>
      </a:lt1>
      <a:dk2>
        <a:srgbClr val="44546A"/>
      </a:dk2>
      <a:lt2>
        <a:srgbClr val="E7E6E6"/>
      </a:lt2>
      <a:accent1>
        <a:srgbClr val="215E72"/>
      </a:accent1>
      <a:accent2>
        <a:srgbClr val="709BA4"/>
      </a:accent2>
      <a:accent3>
        <a:srgbClr val="9AAD84"/>
      </a:accent3>
      <a:accent4>
        <a:srgbClr val="FFC000"/>
      </a:accent4>
      <a:accent5>
        <a:srgbClr val="5B9BD5"/>
      </a:accent5>
      <a:accent6>
        <a:srgbClr val="70AD47"/>
      </a:accent6>
      <a:hlink>
        <a:srgbClr val="0563C1"/>
      </a:hlink>
      <a:folHlink>
        <a:srgbClr val="954F72"/>
      </a:folHlink>
    </a:clrScheme>
    <a:fontScheme name="hj2cdeya">
      <a:majorFont>
        <a:latin typeface="Aa之云体"/>
        <a:ea typeface="Aa之云体"/>
        <a:cs typeface=""/>
      </a:majorFont>
      <a:minorFont>
        <a:latin typeface="Aa之云体"/>
        <a:ea typeface="Aa之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1546</Words>
  <Application>WPS 演示</Application>
  <PresentationFormat>宽屏</PresentationFormat>
  <Paragraphs>139</Paragraphs>
  <Slides>19</Slides>
  <Notes>8</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vt:i4>
      </vt:variant>
    </vt:vector>
  </HeadingPairs>
  <TitlesOfParts>
    <vt:vector size="31" baseType="lpstr">
      <vt:lpstr>Arial</vt:lpstr>
      <vt:lpstr>宋体</vt:lpstr>
      <vt:lpstr>Wingdings</vt:lpstr>
      <vt:lpstr>Aa之云体</vt:lpstr>
      <vt:lpstr>Segoe Print</vt:lpstr>
      <vt:lpstr>微软雅黑</vt:lpstr>
      <vt:lpstr>Arial Unicode MS</vt:lpstr>
      <vt:lpstr>等线</vt:lpstr>
      <vt:lpstr>Meiryo</vt:lpstr>
      <vt:lpstr>Yu Gothic UI</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肖 燚</dc:creator>
  <cp:lastModifiedBy>Ayanokoji  Kiyotaka</cp:lastModifiedBy>
  <cp:revision>19</cp:revision>
  <dcterms:created xsi:type="dcterms:W3CDTF">2021-07-06T09:01:00Z</dcterms:created>
  <dcterms:modified xsi:type="dcterms:W3CDTF">2021-12-20T13:38:14Z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2E925DD77F554B2B8AB06D30157F30E3</vt:lpwstr>
  </property>
  <property fmtid="{D5CDD505-2E9C-101B-9397-08002B2CF9AE}" pid="3" name="KSOProductBuildVer">
    <vt:lpwstr>2052-11.1.0.11194</vt:lpwstr>
  </property>
</Properties>
</file>